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Sniglet"/>
      <p:regular r:id="rId25"/>
    </p:embeddedFont>
    <p:embeddedFont>
      <p:font typeface="Walter Turncoat"/>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FD6A159-B310-4656-9E1F-48494A364BDB}">
  <a:tblStyle styleId="{0FD6A159-B310-4656-9E1F-48494A364BDB}"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alterTurncoat-regular.fntdata"/><Relationship Id="rId25" Type="http://schemas.openxmlformats.org/officeDocument/2006/relationships/font" Target="fonts/Snigle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group 1, there are my group mumber. In this project, we are interested in predictive modeling.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7b3d5fd1c_2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7b3d5fd1c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44c15dbad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44c15dba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comparison , we could see both running time and error rate for XGboost are better than gbm algorithm.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7be179125_3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7be179125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39700" lvl="0" marL="0" rtl="0" algn="l">
              <a:lnSpc>
                <a:spcPct val="115000"/>
              </a:lnSpc>
              <a:spcBef>
                <a:spcPts val="0"/>
              </a:spcBef>
              <a:spcAft>
                <a:spcPts val="0"/>
              </a:spcAft>
              <a:buClr>
                <a:schemeClr val="dk1"/>
              </a:buClr>
              <a:buSzPts val="1100"/>
              <a:buFont typeface="Arial"/>
              <a:buNone/>
            </a:pPr>
            <a:r>
              <a:rPr lang="en"/>
              <a:t>There are two main advantage of xg boost：</a:t>
            </a:r>
            <a:endParaRPr/>
          </a:p>
          <a:p>
            <a:pPr indent="139700" lvl="0" marL="0" rtl="0" algn="l">
              <a:lnSpc>
                <a:spcPct val="115000"/>
              </a:lnSpc>
              <a:spcBef>
                <a:spcPts val="0"/>
              </a:spcBef>
              <a:spcAft>
                <a:spcPts val="0"/>
              </a:spcAft>
              <a:buClr>
                <a:schemeClr val="dk1"/>
              </a:buClr>
              <a:buSzPts val="1100"/>
              <a:buFont typeface="Arial"/>
              <a:buNone/>
            </a:pPr>
            <a:r>
              <a:rPr lang="en"/>
              <a:t>1. GBM cannot be parallel programing, but xg boost could because it revise the loss function of gbm, so xg boost could train model faster. Here we can see the running time of XG boost is 5 times faster than GBM’S.</a:t>
            </a:r>
            <a:endParaRPr/>
          </a:p>
          <a:p>
            <a:pPr indent="139700" lvl="0" marL="0" rtl="0" algn="l">
              <a:lnSpc>
                <a:spcPct val="115000"/>
              </a:lnSpc>
              <a:spcBef>
                <a:spcPts val="0"/>
              </a:spcBef>
              <a:spcAft>
                <a:spcPts val="0"/>
              </a:spcAft>
              <a:buClr>
                <a:schemeClr val="dk1"/>
              </a:buClr>
              <a:buSzPts val="1100"/>
              <a:buFont typeface="Arial"/>
              <a:buNone/>
            </a:pPr>
            <a:r>
              <a:rPr lang="en"/>
              <a:t>2.xg boost include penalty term on the complexity of the trees, so xg</a:t>
            </a:r>
            <a:r>
              <a:rPr lang="en"/>
              <a:t> </a:t>
            </a:r>
            <a:r>
              <a:rPr lang="en"/>
              <a:t>boost alleviate the problem of overfitting compared with GBM, xg boost performs better on generalization than GBM. Overall, xg boost has smaller MSE on test data than GBM. So by comparison, the error rate for XG boost are better than GBM algorithm.</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7be179125_3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7be179125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found 2 pictures from website to test our model performance. The right one is the original picture which is high resolution. The left one is the low resolution image that we resize from the High one. The middle picture is predicted from low resolution using GBM algorithm. This middle one is predicted using GBM. Obviously, the predicted picture using xg boost is more clear than xg boost by eyes.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7be179125_6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7be179125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LR dim 212 x 234</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7b3d5fd1c_0_2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7b3d5fd1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7be179125_3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7be179125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LR dim 472 x 285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7b3d5fd1c_2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7b3d5fd1c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7b3d5fd1c_2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7b3d5fd1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7b3d5fd1c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7b3d5fd1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7b3d5fd1c_1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7b3d5fd1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44c15dbad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44c15db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extract feature from our 1500 low resolution training images by using patch-based method. This process took xx.xx seconds.  Then we do the model selection by cross-validation to choose optimal parameter such as interaction depth in GBM, or n rounds in XGboost. With these optimal parameters, we implement them in our training model and make high resolution prediction from test images.  </a:t>
            </a:r>
            <a:endParaRPr/>
          </a:p>
          <a:p>
            <a:pPr indent="0" lvl="0" marL="0" rtl="0" algn="l">
              <a:spcBef>
                <a:spcPts val="0"/>
              </a:spcBef>
              <a:spcAft>
                <a:spcPts val="0"/>
              </a:spcAft>
              <a:buNone/>
            </a:pPr>
            <a:r>
              <a:rPr lang="en"/>
              <a:t>Finally, we will give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7b3d5fd1c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7b3d5fd1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Feature is the p</a:t>
            </a:r>
            <a:r>
              <a:rPr lang="en" sz="1200"/>
              <a:t>iece of information that describes a part of image or whole image. It is a form of dimensionality reduction. </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rPr lang="en" sz="1200"/>
              <a:t>Here we sample 1000 pixels from each LR image. Then we extract 8 pixels around and 4 corresponding pixels to each sampled pixel in HR image. Thus we generate total 1500*1000*8 features from each color (RGB) in our 1500 LR images and 1500*1000*4 features from each color our 1500 HR images.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7bb698f9a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7bb698f9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solidFill>
                  <a:schemeClr val="dk1"/>
                </a:solidFill>
                <a:latin typeface="Sniglet"/>
                <a:ea typeface="Sniglet"/>
                <a:cs typeface="Sniglet"/>
                <a:sym typeface="Sniglet"/>
              </a:rPr>
              <a:t>Basically, we have two models. One is baseline model using GBM algorithm, another one  is advanced model using XgBoost algorithm. In the GBM algorithm,  when ntree equals to 200, we cross validated on depth 1,2 and 3 to get optimal depth with minimal PSNR. For mse, the smaller the better. But for psnr, the larger the better. From the result, we found depth 3 is best, the PSNR is 24.5.</a:t>
            </a:r>
            <a:endParaRPr sz="1200">
              <a:solidFill>
                <a:schemeClr val="dk1"/>
              </a:solidFill>
              <a:latin typeface="Sniglet"/>
              <a:ea typeface="Sniglet"/>
              <a:cs typeface="Sniglet"/>
              <a:sym typeface="Snigle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44c15dbad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44c15dba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choose xg boost algorithm </a:t>
            </a:r>
            <a:r>
              <a:rPr lang="en">
                <a:solidFill>
                  <a:schemeClr val="dk1"/>
                </a:solidFill>
              </a:rPr>
              <a:t>a</a:t>
            </a:r>
            <a:r>
              <a:rPr lang="en">
                <a:solidFill>
                  <a:schemeClr val="dk1"/>
                </a:solidFill>
              </a:rPr>
              <a:t>s improvement method.  We didn’t  change the feature extraction process in this model. The parameters we cross validated are max depth and nround. We set Nrounds equal to specific value and changing our Depth to find out the optimal one.  First, we set nround equal to 2 and find out depth equals to 8 is the best choice. Here is the plot for mse vs max depth, the intervals with 1 sd for each point.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7b3d5fd1c_2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7b3d5fd1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7b3d5fd1c_2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7b3d5fd1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991813"/>
            <a:ext cx="7772400" cy="1159800"/>
          </a:xfrm>
          <a:prstGeom prst="rect">
            <a:avLst/>
          </a:prstGeom>
        </p:spPr>
        <p:txBody>
          <a:bodyPr anchorCtr="0" anchor="ctr" bIns="91425" lIns="91425" spcFirstLastPara="1" rIns="91425" wrap="square" tIns="91425"/>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1" name="Google Shape;1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685800" y="1964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 name="Google Shape;14;p3"/>
          <p:cNvSpPr txBox="1"/>
          <p:nvPr>
            <p:ph idx="1" type="subTitle"/>
          </p:nvPr>
        </p:nvSpPr>
        <p:spPr>
          <a:xfrm>
            <a:off x="685800" y="3144853"/>
            <a:ext cx="7772400" cy="784800"/>
          </a:xfrm>
          <a:prstGeom prst="rect">
            <a:avLst/>
          </a:prstGeom>
        </p:spPr>
        <p:txBody>
          <a:bodyPr anchorCtr="0" anchor="t" bIns="91425" lIns="91425" spcFirstLastPara="1" rIns="91425" wrap="square" tIns="91425"/>
          <a:lstStyle>
            <a:lvl1pPr lvl="0" rtl="0" algn="ctr">
              <a:spcBef>
                <a:spcPts val="0"/>
              </a:spcBef>
              <a:spcAft>
                <a:spcPts val="0"/>
              </a:spcAft>
              <a:buSzPts val="2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 name="Google Shape;15;p3"/>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Google Shape;17;p4"/>
          <p:cNvSpPr txBox="1"/>
          <p:nvPr>
            <p:ph idx="1" type="body"/>
          </p:nvPr>
        </p:nvSpPr>
        <p:spPr>
          <a:xfrm>
            <a:off x="1700925" y="1399800"/>
            <a:ext cx="5742300" cy="819900"/>
          </a:xfrm>
          <a:prstGeom prst="rect">
            <a:avLst/>
          </a:prstGeom>
        </p:spPr>
        <p:txBody>
          <a:bodyPr anchorCtr="0" anchor="t" bIns="91425" lIns="91425" spcFirstLastPara="1" rIns="91425" wrap="square" tIns="91425"/>
          <a:lstStyle>
            <a:lvl1pPr indent="-419100" lvl="0" marL="457200" rtl="0" algn="ctr">
              <a:spcBef>
                <a:spcPts val="600"/>
              </a:spcBef>
              <a:spcAft>
                <a:spcPts val="0"/>
              </a:spcAft>
              <a:buSzPts val="3000"/>
              <a:buChar char="✘"/>
              <a:defRPr sz="3000"/>
            </a:lvl1pPr>
            <a:lvl2pPr indent="-419100" lvl="1" marL="914400" rtl="0" algn="ctr">
              <a:spcBef>
                <a:spcPts val="0"/>
              </a:spcBef>
              <a:spcAft>
                <a:spcPts val="0"/>
              </a:spcAft>
              <a:buSzPts val="3000"/>
              <a:buChar char="○"/>
              <a:defRPr sz="3000"/>
            </a:lvl2pPr>
            <a:lvl3pPr indent="-419100" lvl="2" marL="1371600" rtl="0" algn="ctr">
              <a:spcBef>
                <a:spcPts val="0"/>
              </a:spcBef>
              <a:spcAft>
                <a:spcPts val="0"/>
              </a:spcAft>
              <a:buSzPts val="3000"/>
              <a:buChar char="■"/>
              <a:defRPr sz="3000"/>
            </a:lvl3pPr>
            <a:lvl4pPr indent="-419100" lvl="3" marL="1828800" rtl="0" algn="ctr">
              <a:spcBef>
                <a:spcPts val="0"/>
              </a:spcBef>
              <a:spcAft>
                <a:spcPts val="0"/>
              </a:spcAft>
              <a:buSzPts val="3000"/>
              <a:buChar char="●"/>
              <a:defRPr sz="3000"/>
            </a:lvl4pPr>
            <a:lvl5pPr indent="-419100" lvl="4" marL="2286000" rtl="0" algn="ctr">
              <a:spcBef>
                <a:spcPts val="0"/>
              </a:spcBef>
              <a:spcAft>
                <a:spcPts val="0"/>
              </a:spcAft>
              <a:buSzPts val="3000"/>
              <a:buChar char="○"/>
              <a:defRPr sz="3000"/>
            </a:lvl5pPr>
            <a:lvl6pPr indent="-419100" lvl="5" marL="2743200" rtl="0" algn="ctr">
              <a:spcBef>
                <a:spcPts val="0"/>
              </a:spcBef>
              <a:spcAft>
                <a:spcPts val="0"/>
              </a:spcAft>
              <a:buSzPts val="3000"/>
              <a:buChar char="■"/>
              <a:defRPr sz="3000"/>
            </a:lvl6pPr>
            <a:lvl7pPr indent="-419100" lvl="6" marL="3200400" rtl="0" algn="ctr">
              <a:spcBef>
                <a:spcPts val="0"/>
              </a:spcBef>
              <a:spcAft>
                <a:spcPts val="0"/>
              </a:spcAft>
              <a:buSzPts val="3000"/>
              <a:buChar char="●"/>
              <a:defRPr sz="3000"/>
            </a:lvl7pPr>
            <a:lvl8pPr indent="-419100" lvl="7" marL="3657600" rtl="0" algn="ctr">
              <a:spcBef>
                <a:spcPts val="0"/>
              </a:spcBef>
              <a:spcAft>
                <a:spcPts val="0"/>
              </a:spcAft>
              <a:buSzPts val="3000"/>
              <a:buChar char="○"/>
              <a:defRPr sz="3000"/>
            </a:lvl8pPr>
            <a:lvl9pPr indent="-419100" lvl="8" marL="4114800" algn="ctr">
              <a:spcBef>
                <a:spcPts val="0"/>
              </a:spcBef>
              <a:spcAft>
                <a:spcPts val="0"/>
              </a:spcAft>
              <a:buSzPts val="3000"/>
              <a:buChar char="■"/>
              <a:defRPr sz="3000"/>
            </a:lvl9pPr>
          </a:lstStyle>
          <a:p/>
        </p:txBody>
      </p:sp>
      <p:sp>
        <p:nvSpPr>
          <p:cNvPr id="18" name="Google Shape;18;p4"/>
          <p:cNvSpPr txBox="1"/>
          <p:nvPr/>
        </p:nvSpPr>
        <p:spPr>
          <a:xfrm>
            <a:off x="3593400" y="857569"/>
            <a:ext cx="1957200" cy="65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rgbClr val="FFFFFF"/>
                </a:solidFill>
                <a:latin typeface="Walter Turncoat"/>
                <a:ea typeface="Walter Turncoat"/>
                <a:cs typeface="Walter Turncoat"/>
                <a:sym typeface="Walter Turncoat"/>
              </a:rPr>
              <a:t>“</a:t>
            </a:r>
            <a:endParaRPr sz="9600">
              <a:solidFill>
                <a:srgbClr val="FFFFFF"/>
              </a:solidFill>
              <a:latin typeface="Walter Turncoat"/>
              <a:ea typeface="Walter Turncoat"/>
              <a:cs typeface="Walter Turncoat"/>
              <a:sym typeface="Walter Turncoat"/>
            </a:endParaRPr>
          </a:p>
        </p:txBody>
      </p:sp>
      <p:sp>
        <p:nvSpPr>
          <p:cNvPr id="19" name="Google Shape;19;p4"/>
          <p:cNvSpPr/>
          <p:nvPr/>
        </p:nvSpPr>
        <p:spPr>
          <a:xfrm>
            <a:off x="4128150" y="550650"/>
            <a:ext cx="887711" cy="849160"/>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sp>
        <p:nvSpPr>
          <p:cNvPr id="22" name="Google Shape;22;p5"/>
          <p:cNvSpPr txBox="1"/>
          <p:nvPr>
            <p:ph type="title"/>
          </p:nvPr>
        </p:nvSpPr>
        <p:spPr>
          <a:xfrm>
            <a:off x="-6025" y="967975"/>
            <a:ext cx="9156000" cy="857400"/>
          </a:xfrm>
          <a:prstGeom prst="rect">
            <a:avLst/>
          </a:prstGeom>
        </p:spPr>
        <p:txBody>
          <a:bodyPr anchorCtr="0" anchor="t" bIns="91425" lIns="91425" spcFirstLastPara="1" rIns="91425" wrap="square" tIns="91425"/>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3" name="Google Shape;23;p5"/>
          <p:cNvSpPr txBox="1"/>
          <p:nvPr>
            <p:ph idx="1" type="body"/>
          </p:nvPr>
        </p:nvSpPr>
        <p:spPr>
          <a:xfrm>
            <a:off x="457200" y="1563400"/>
            <a:ext cx="8229600" cy="25032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4" name="Google Shape;24;p5"/>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6025" y="967975"/>
            <a:ext cx="9156000" cy="857400"/>
          </a:xfrm>
          <a:prstGeom prst="rect">
            <a:avLst/>
          </a:prstGeom>
        </p:spPr>
        <p:txBody>
          <a:bodyPr anchorCtr="0" anchor="t" bIns="91425" lIns="91425" spcFirstLastPara="1" rIns="91425" wrap="square" tIns="91425"/>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7" name="Google Shape;27;p6"/>
          <p:cNvSpPr txBox="1"/>
          <p:nvPr>
            <p:ph idx="1" type="body"/>
          </p:nvPr>
        </p:nvSpPr>
        <p:spPr>
          <a:xfrm>
            <a:off x="457200" y="1507925"/>
            <a:ext cx="3994500" cy="3417900"/>
          </a:xfrm>
          <a:prstGeom prst="rect">
            <a:avLst/>
          </a:prstGeom>
        </p:spPr>
        <p:txBody>
          <a:bodyPr anchorCtr="0" anchor="t" bIns="91425" lIns="91425" spcFirstLastPara="1" rIns="91425" wrap="square" tIns="91425"/>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6"/>
          <p:cNvSpPr txBox="1"/>
          <p:nvPr>
            <p:ph idx="2" type="body"/>
          </p:nvPr>
        </p:nvSpPr>
        <p:spPr>
          <a:xfrm>
            <a:off x="4692275" y="1507925"/>
            <a:ext cx="3994500" cy="3417900"/>
          </a:xfrm>
          <a:prstGeom prst="rect">
            <a:avLst/>
          </a:prstGeom>
        </p:spPr>
        <p:txBody>
          <a:bodyPr anchorCtr="0" anchor="t" bIns="91425" lIns="91425" spcFirstLastPara="1" rIns="91425" wrap="square" tIns="91425"/>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p6"/>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0" name="Shape 30"/>
        <p:cNvGrpSpPr/>
        <p:nvPr/>
      </p:nvGrpSpPr>
      <p:grpSpPr>
        <a:xfrm>
          <a:off x="0" y="0"/>
          <a:ext cx="0" cy="0"/>
          <a:chOff x="0" y="0"/>
          <a:chExt cx="0" cy="0"/>
        </a:xfrm>
      </p:grpSpPr>
      <p:sp>
        <p:nvSpPr>
          <p:cNvPr id="31" name="Google Shape;31;p7"/>
          <p:cNvSpPr txBox="1"/>
          <p:nvPr>
            <p:ph type="title"/>
          </p:nvPr>
        </p:nvSpPr>
        <p:spPr>
          <a:xfrm>
            <a:off x="-6025" y="967975"/>
            <a:ext cx="9156000" cy="857400"/>
          </a:xfrm>
          <a:prstGeom prst="rect">
            <a:avLst/>
          </a:prstGeom>
        </p:spPr>
        <p:txBody>
          <a:bodyPr anchorCtr="0" anchor="t" bIns="91425" lIns="91425" spcFirstLastPara="1" rIns="91425" wrap="square" tIns="91425"/>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 name="Google Shape;32;p7"/>
          <p:cNvSpPr txBox="1"/>
          <p:nvPr>
            <p:ph idx="1" type="body"/>
          </p:nvPr>
        </p:nvSpPr>
        <p:spPr>
          <a:xfrm>
            <a:off x="457200" y="1507925"/>
            <a:ext cx="2631900" cy="3417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3" name="Google Shape;33;p7"/>
          <p:cNvSpPr txBox="1"/>
          <p:nvPr>
            <p:ph idx="2" type="body"/>
          </p:nvPr>
        </p:nvSpPr>
        <p:spPr>
          <a:xfrm>
            <a:off x="3223964" y="1507925"/>
            <a:ext cx="2631900" cy="3417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4" name="Google Shape;34;p7"/>
          <p:cNvSpPr txBox="1"/>
          <p:nvPr>
            <p:ph idx="3" type="body"/>
          </p:nvPr>
        </p:nvSpPr>
        <p:spPr>
          <a:xfrm>
            <a:off x="5990727" y="1507925"/>
            <a:ext cx="2631900" cy="3417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5" name="Google Shape;35;p7"/>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8"/>
          <p:cNvSpPr txBox="1"/>
          <p:nvPr>
            <p:ph type="title"/>
          </p:nvPr>
        </p:nvSpPr>
        <p:spPr>
          <a:xfrm>
            <a:off x="-6025" y="967975"/>
            <a:ext cx="9156000" cy="857400"/>
          </a:xfrm>
          <a:prstGeom prst="rect">
            <a:avLst/>
          </a:prstGeom>
        </p:spPr>
        <p:txBody>
          <a:bodyPr anchorCtr="0" anchor="t" bIns="91425" lIns="91425" spcFirstLastPara="1" rIns="91425" wrap="square" tIns="91425"/>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38" name="Google Shape;38;p8"/>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9" name="Shape 39"/>
        <p:cNvGrpSpPr/>
        <p:nvPr/>
      </p:nvGrpSpPr>
      <p:grpSpPr>
        <a:xfrm>
          <a:off x="0" y="0"/>
          <a:ext cx="0" cy="0"/>
          <a:chOff x="0" y="0"/>
          <a:chExt cx="0" cy="0"/>
        </a:xfrm>
      </p:grpSpPr>
      <p:sp>
        <p:nvSpPr>
          <p:cNvPr id="40" name="Google Shape;40;p9"/>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
        <p:nvSpPr>
          <p:cNvPr id="41" name="Google Shape;41;p9"/>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 name="Shape 42"/>
        <p:cNvGrpSpPr/>
        <p:nvPr/>
      </p:nvGrpSpPr>
      <p:grpSpPr>
        <a:xfrm>
          <a:off x="0" y="0"/>
          <a:ext cx="0" cy="0"/>
          <a:chOff x="0" y="0"/>
          <a:chExt cx="0" cy="0"/>
        </a:xfrm>
      </p:grpSpPr>
      <p:sp>
        <p:nvSpPr>
          <p:cNvPr id="43" name="Google Shape;43;p10"/>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25" y="967975"/>
            <a:ext cx="9156000" cy="857400"/>
          </a:xfrm>
          <a:prstGeom prst="rect">
            <a:avLst/>
          </a:prstGeom>
          <a:noFill/>
          <a:ln>
            <a:noFill/>
          </a:ln>
        </p:spPr>
        <p:txBody>
          <a:bodyPr anchorCtr="0" anchor="t" bIns="91425" lIns="91425" spcFirstLastPara="1" rIns="91425" wrap="square" tIns="91425"/>
          <a:lstStyle>
            <a:lvl1pPr lvl="0"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1pPr>
            <a:lvl2pPr lvl="1"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2pPr>
            <a:lvl3pPr lvl="2"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3pPr>
            <a:lvl4pPr lvl="3"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4pPr>
            <a:lvl5pPr lvl="4"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5pPr>
            <a:lvl6pPr lvl="5"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6pPr>
            <a:lvl7pPr lvl="6"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7pPr>
            <a:lvl8pPr lvl="7"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8pPr>
            <a:lvl9pPr lvl="8"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9pPr>
          </a:lstStyle>
          <a:p/>
        </p:txBody>
      </p:sp>
      <p:sp>
        <p:nvSpPr>
          <p:cNvPr id="7" name="Google Shape;7;p1"/>
          <p:cNvSpPr txBox="1"/>
          <p:nvPr>
            <p:ph idx="1" type="body"/>
          </p:nvPr>
        </p:nvSpPr>
        <p:spPr>
          <a:xfrm>
            <a:off x="457200" y="1563400"/>
            <a:ext cx="8229600" cy="2503200"/>
          </a:xfrm>
          <a:prstGeom prst="rect">
            <a:avLst/>
          </a:prstGeom>
          <a:noFill/>
          <a:ln>
            <a:noFill/>
          </a:ln>
        </p:spPr>
        <p:txBody>
          <a:bodyPr anchorCtr="0" anchor="t" bIns="91425" lIns="91425" spcFirstLastPara="1" rIns="91425" wrap="square" tIns="91425"/>
          <a:lstStyle>
            <a:lvl1pPr indent="-355600" lvl="0" marL="457200">
              <a:spcBef>
                <a:spcPts val="600"/>
              </a:spcBef>
              <a:spcAft>
                <a:spcPts val="0"/>
              </a:spcAft>
              <a:buClr>
                <a:srgbClr val="FFFFFF"/>
              </a:buClr>
              <a:buSzPts val="2000"/>
              <a:buFont typeface="Sniglet"/>
              <a:buChar char="✘"/>
              <a:defRPr sz="2000">
                <a:solidFill>
                  <a:srgbClr val="FFFFFF"/>
                </a:solidFill>
                <a:latin typeface="Sniglet"/>
                <a:ea typeface="Sniglet"/>
                <a:cs typeface="Sniglet"/>
                <a:sym typeface="Sniglet"/>
              </a:defRPr>
            </a:lvl1pPr>
            <a:lvl2pPr indent="-355600" lvl="1" marL="9144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2pPr>
            <a:lvl3pPr indent="-355600" lvl="2" marL="1371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3pPr>
            <a:lvl4pPr indent="-355600" lvl="3" marL="18288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4pPr>
            <a:lvl5pPr indent="-355600" lvl="4" marL="22860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5pPr>
            <a:lvl6pPr indent="-355600" lvl="5" marL="27432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6pPr>
            <a:lvl7pPr indent="-355600" lvl="6" marL="32004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7pPr>
            <a:lvl8pPr indent="-355600" lvl="7" marL="3657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8pPr>
            <a:lvl9pPr indent="-355600" lvl="8" marL="41148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9pPr>
          </a:lstStyle>
          <a:p/>
        </p:txBody>
      </p:sp>
      <p:sp>
        <p:nvSpPr>
          <p:cNvPr id="8" name="Google Shape;8;p1"/>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lvl="0" algn="ctr">
              <a:buNone/>
              <a:defRPr sz="1000">
                <a:solidFill>
                  <a:srgbClr val="FFFFFF"/>
                </a:solidFill>
                <a:latin typeface="Sniglet"/>
                <a:ea typeface="Sniglet"/>
                <a:cs typeface="Sniglet"/>
                <a:sym typeface="Sniglet"/>
              </a:defRPr>
            </a:lvl1pPr>
            <a:lvl2pPr lvl="1" algn="ctr">
              <a:buNone/>
              <a:defRPr sz="1000">
                <a:solidFill>
                  <a:srgbClr val="FFFFFF"/>
                </a:solidFill>
                <a:latin typeface="Sniglet"/>
                <a:ea typeface="Sniglet"/>
                <a:cs typeface="Sniglet"/>
                <a:sym typeface="Sniglet"/>
              </a:defRPr>
            </a:lvl2pPr>
            <a:lvl3pPr lvl="2" algn="ctr">
              <a:buNone/>
              <a:defRPr sz="1000">
                <a:solidFill>
                  <a:srgbClr val="FFFFFF"/>
                </a:solidFill>
                <a:latin typeface="Sniglet"/>
                <a:ea typeface="Sniglet"/>
                <a:cs typeface="Sniglet"/>
                <a:sym typeface="Sniglet"/>
              </a:defRPr>
            </a:lvl3pPr>
            <a:lvl4pPr lvl="3" algn="ctr">
              <a:buNone/>
              <a:defRPr sz="1000">
                <a:solidFill>
                  <a:srgbClr val="FFFFFF"/>
                </a:solidFill>
                <a:latin typeface="Sniglet"/>
                <a:ea typeface="Sniglet"/>
                <a:cs typeface="Sniglet"/>
                <a:sym typeface="Sniglet"/>
              </a:defRPr>
            </a:lvl4pPr>
            <a:lvl5pPr lvl="4" algn="ctr">
              <a:buNone/>
              <a:defRPr sz="1000">
                <a:solidFill>
                  <a:srgbClr val="FFFFFF"/>
                </a:solidFill>
                <a:latin typeface="Sniglet"/>
                <a:ea typeface="Sniglet"/>
                <a:cs typeface="Sniglet"/>
                <a:sym typeface="Sniglet"/>
              </a:defRPr>
            </a:lvl5pPr>
            <a:lvl6pPr lvl="5" algn="ctr">
              <a:buNone/>
              <a:defRPr sz="1000">
                <a:solidFill>
                  <a:srgbClr val="FFFFFF"/>
                </a:solidFill>
                <a:latin typeface="Sniglet"/>
                <a:ea typeface="Sniglet"/>
                <a:cs typeface="Sniglet"/>
                <a:sym typeface="Sniglet"/>
              </a:defRPr>
            </a:lvl6pPr>
            <a:lvl7pPr lvl="6" algn="ctr">
              <a:buNone/>
              <a:defRPr sz="1000">
                <a:solidFill>
                  <a:srgbClr val="FFFFFF"/>
                </a:solidFill>
                <a:latin typeface="Sniglet"/>
                <a:ea typeface="Sniglet"/>
                <a:cs typeface="Sniglet"/>
                <a:sym typeface="Sniglet"/>
              </a:defRPr>
            </a:lvl7pPr>
            <a:lvl8pPr lvl="7" algn="ctr">
              <a:buNone/>
              <a:defRPr sz="1000">
                <a:solidFill>
                  <a:srgbClr val="FFFFFF"/>
                </a:solidFill>
                <a:latin typeface="Sniglet"/>
                <a:ea typeface="Sniglet"/>
                <a:cs typeface="Sniglet"/>
                <a:sym typeface="Sniglet"/>
              </a:defRPr>
            </a:lvl8pPr>
            <a:lvl9pPr lvl="8" algn="ctr">
              <a:buNone/>
              <a:defRPr sz="1000">
                <a:solidFill>
                  <a:srgbClr val="FFFFFF"/>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11"/>
          <p:cNvSpPr txBox="1"/>
          <p:nvPr>
            <p:ph type="ctrTitle"/>
          </p:nvPr>
        </p:nvSpPr>
        <p:spPr>
          <a:xfrm>
            <a:off x="635775" y="939338"/>
            <a:ext cx="77724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Project 3  Predictive Modeling</a:t>
            </a:r>
            <a:r>
              <a:rPr lang="en" sz="4800"/>
              <a:t> </a:t>
            </a:r>
            <a:endParaRPr sz="4800"/>
          </a:p>
        </p:txBody>
      </p:sp>
      <p:grpSp>
        <p:nvGrpSpPr>
          <p:cNvPr id="49" name="Google Shape;49;p11"/>
          <p:cNvGrpSpPr/>
          <p:nvPr/>
        </p:nvGrpSpPr>
        <p:grpSpPr>
          <a:xfrm flipH="1" rot="-2904706">
            <a:off x="7395139" y="2065492"/>
            <a:ext cx="1018150" cy="642714"/>
            <a:chOff x="238125" y="1918825"/>
            <a:chExt cx="1042450" cy="660400"/>
          </a:xfrm>
        </p:grpSpPr>
        <p:sp>
          <p:nvSpPr>
            <p:cNvPr id="50" name="Google Shape;50;p11"/>
            <p:cNvSpPr/>
            <p:nvPr/>
          </p:nvSpPr>
          <p:spPr>
            <a:xfrm>
              <a:off x="238125" y="1918825"/>
              <a:ext cx="966975" cy="660400"/>
            </a:xfrm>
            <a:custGeom>
              <a:rect b="b" l="l" r="r" t="t"/>
              <a:pathLst>
                <a:path extrusionOk="0" h="26416" w="38679">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p:nvPr/>
          </p:nvSpPr>
          <p:spPr>
            <a:xfrm>
              <a:off x="1091875" y="1951850"/>
              <a:ext cx="188700" cy="136800"/>
            </a:xfrm>
            <a:custGeom>
              <a:rect b="b" l="l" r="r" t="t"/>
              <a:pathLst>
                <a:path extrusionOk="0" h="5472" w="7548">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11"/>
          <p:cNvSpPr/>
          <p:nvPr/>
        </p:nvSpPr>
        <p:spPr>
          <a:xfrm>
            <a:off x="1659202" y="1908075"/>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p:nvPr/>
        </p:nvSpPr>
        <p:spPr>
          <a:xfrm>
            <a:off x="6609675" y="3440100"/>
            <a:ext cx="2058017" cy="1015968"/>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nvSpPr>
        <p:spPr>
          <a:xfrm>
            <a:off x="1620750" y="2099150"/>
            <a:ext cx="5902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Walter Turncoat"/>
                <a:ea typeface="Walter Turncoat"/>
                <a:cs typeface="Walter Turncoat"/>
                <a:sym typeface="Walter Turncoat"/>
              </a:rPr>
              <a:t>Image Super-Resolution</a:t>
            </a:r>
            <a:endParaRPr sz="3600">
              <a:solidFill>
                <a:srgbClr val="FFFFFF"/>
              </a:solidFill>
              <a:latin typeface="Walter Turncoat"/>
              <a:ea typeface="Walter Turncoat"/>
              <a:cs typeface="Walter Turncoat"/>
              <a:sym typeface="Walter Turncoat"/>
            </a:endParaRPr>
          </a:p>
        </p:txBody>
      </p:sp>
      <p:sp>
        <p:nvSpPr>
          <p:cNvPr id="55" name="Google Shape;55;p11"/>
          <p:cNvSpPr txBox="1"/>
          <p:nvPr/>
        </p:nvSpPr>
        <p:spPr>
          <a:xfrm>
            <a:off x="6917501" y="3682600"/>
            <a:ext cx="1565100" cy="51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FF"/>
                </a:solidFill>
                <a:latin typeface="Walter Turncoat"/>
                <a:ea typeface="Walter Turncoat"/>
                <a:cs typeface="Walter Turncoat"/>
                <a:sym typeface="Walter Turncoat"/>
              </a:rPr>
              <a:t>Group 1</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graphicFrame>
        <p:nvGraphicFramePr>
          <p:cNvPr id="289" name="Google Shape;289;p20"/>
          <p:cNvGraphicFramePr/>
          <p:nvPr/>
        </p:nvGraphicFramePr>
        <p:xfrm>
          <a:off x="261375" y="1366619"/>
          <a:ext cx="3000000" cy="3000000"/>
        </p:xfrm>
        <a:graphic>
          <a:graphicData uri="http://schemas.openxmlformats.org/drawingml/2006/table">
            <a:tbl>
              <a:tblPr>
                <a:noFill/>
                <a:tableStyleId>{0FD6A159-B310-4656-9E1F-48494A364BDB}</a:tableStyleId>
              </a:tblPr>
              <a:tblGrid>
                <a:gridCol w="1143000"/>
                <a:gridCol w="1169325"/>
                <a:gridCol w="1169325"/>
                <a:gridCol w="1169325"/>
              </a:tblGrid>
              <a:tr h="900350">
                <a:tc>
                  <a:txBody>
                    <a:bodyPr>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Sniglet"/>
                          <a:ea typeface="Sniglet"/>
                          <a:cs typeface="Sniglet"/>
                          <a:sym typeface="Sniglet"/>
                        </a:rPr>
                        <a:t>XgBoost</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Nrounds = 2</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Sniglet"/>
                          <a:ea typeface="Sniglet"/>
                          <a:cs typeface="Sniglet"/>
                          <a:sym typeface="Sniglet"/>
                        </a:rPr>
                        <a:t>Nrounds = 5</a:t>
                      </a:r>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F1C232"/>
                          </a:solidFill>
                          <a:latin typeface="Sniglet"/>
                          <a:ea typeface="Sniglet"/>
                          <a:cs typeface="Sniglet"/>
                          <a:sym typeface="Sniglet"/>
                        </a:rPr>
                        <a:t>Nrounds = 10</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619950">
                <a:tc>
                  <a:txBody>
                    <a:bodyPr>
                      <a:noAutofit/>
                    </a:bodyPr>
                    <a:lstStyle/>
                    <a:p>
                      <a:pPr indent="0" lvl="0" marL="0" rtl="0" algn="r">
                        <a:spcBef>
                          <a:spcPts val="0"/>
                        </a:spcBef>
                        <a:spcAft>
                          <a:spcPts val="0"/>
                        </a:spcAft>
                        <a:buNone/>
                      </a:pPr>
                      <a:r>
                        <a:rPr lang="en" sz="1800">
                          <a:solidFill>
                            <a:srgbClr val="FFFFFF"/>
                          </a:solidFill>
                          <a:latin typeface="Sniglet"/>
                          <a:ea typeface="Sniglet"/>
                          <a:cs typeface="Sniglet"/>
                          <a:sym typeface="Sniglet"/>
                        </a:rPr>
                        <a:t>Depth</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800">
                          <a:solidFill>
                            <a:srgbClr val="FFFFFF"/>
                          </a:solidFill>
                          <a:latin typeface="Sniglet"/>
                          <a:ea typeface="Sniglet"/>
                          <a:cs typeface="Sniglet"/>
                          <a:sym typeface="Sniglet"/>
                        </a:rPr>
                        <a:t>8</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800">
                          <a:solidFill>
                            <a:srgbClr val="FFFFFF"/>
                          </a:solidFill>
                          <a:latin typeface="Sniglet"/>
                          <a:ea typeface="Sniglet"/>
                          <a:cs typeface="Sniglet"/>
                          <a:sym typeface="Sniglet"/>
                        </a:rPr>
                        <a:t>8</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800">
                          <a:solidFill>
                            <a:srgbClr val="F1C232"/>
                          </a:solidFill>
                          <a:latin typeface="Sniglet"/>
                          <a:ea typeface="Sniglet"/>
                          <a:cs typeface="Sniglet"/>
                          <a:sym typeface="Sniglet"/>
                        </a:rPr>
                        <a:t>7</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1995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MSE</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800">
                          <a:solidFill>
                            <a:srgbClr val="FFFFFF"/>
                          </a:solidFill>
                          <a:latin typeface="Sniglet"/>
                          <a:ea typeface="Sniglet"/>
                          <a:cs typeface="Sniglet"/>
                          <a:sym typeface="Sniglet"/>
                        </a:rPr>
                        <a:t>0.01834</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800">
                          <a:solidFill>
                            <a:srgbClr val="FFFFFF"/>
                          </a:solidFill>
                          <a:latin typeface="Sniglet"/>
                          <a:ea typeface="Sniglet"/>
                          <a:cs typeface="Sniglet"/>
                          <a:sym typeface="Sniglet"/>
                        </a:rPr>
                        <a:t>0.00283</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800">
                          <a:solidFill>
                            <a:srgbClr val="F1C232"/>
                          </a:solidFill>
                          <a:latin typeface="Sniglet"/>
                          <a:ea typeface="Sniglet"/>
                          <a:cs typeface="Sniglet"/>
                          <a:sym typeface="Sniglet"/>
                        </a:rPr>
                        <a:t>0.00257</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1995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PSNR</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800">
                          <a:solidFill>
                            <a:srgbClr val="FFFFFF"/>
                          </a:solidFill>
                          <a:latin typeface="Sniglet"/>
                          <a:ea typeface="Sniglet"/>
                          <a:cs typeface="Sniglet"/>
                          <a:sym typeface="Sniglet"/>
                        </a:rPr>
                        <a:t>17.365</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800">
                          <a:solidFill>
                            <a:srgbClr val="FFFFFF"/>
                          </a:solidFill>
                          <a:latin typeface="Sniglet"/>
                          <a:ea typeface="Sniglet"/>
                          <a:cs typeface="Sniglet"/>
                          <a:sym typeface="Sniglet"/>
                        </a:rPr>
                        <a:t>25.489</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800">
                          <a:solidFill>
                            <a:srgbClr val="F1C232"/>
                          </a:solidFill>
                          <a:latin typeface="Sniglet"/>
                          <a:ea typeface="Sniglet"/>
                          <a:cs typeface="Sniglet"/>
                          <a:sym typeface="Sniglet"/>
                        </a:rPr>
                        <a:t>25.893</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r>
            </a:tbl>
          </a:graphicData>
        </a:graphic>
      </p:graphicFrame>
      <p:sp>
        <p:nvSpPr>
          <p:cNvPr id="290" name="Google Shape;290;p20"/>
          <p:cNvSpPr txBox="1"/>
          <p:nvPr>
            <p:ph type="title"/>
          </p:nvPr>
        </p:nvSpPr>
        <p:spPr>
          <a:xfrm>
            <a:off x="0" y="244550"/>
            <a:ext cx="91440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lt1"/>
                </a:solidFill>
              </a:rPr>
              <a:t>Advanced Model (XgBoost) </a:t>
            </a:r>
            <a:endParaRPr/>
          </a:p>
        </p:txBody>
      </p:sp>
      <p:pic>
        <p:nvPicPr>
          <p:cNvPr id="291" name="Google Shape;291;p20"/>
          <p:cNvPicPr preferRelativeResize="0"/>
          <p:nvPr/>
        </p:nvPicPr>
        <p:blipFill>
          <a:blip r:embed="rId3">
            <a:alphaModFix/>
          </a:blip>
          <a:stretch>
            <a:fillRect/>
          </a:stretch>
        </p:blipFill>
        <p:spPr>
          <a:xfrm>
            <a:off x="5010025" y="1366625"/>
            <a:ext cx="4039926" cy="276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graphicFrame>
        <p:nvGraphicFramePr>
          <p:cNvPr id="296" name="Google Shape;296;p21"/>
          <p:cNvGraphicFramePr/>
          <p:nvPr/>
        </p:nvGraphicFramePr>
        <p:xfrm>
          <a:off x="1050938" y="1454106"/>
          <a:ext cx="3000000" cy="3000000"/>
        </p:xfrm>
        <a:graphic>
          <a:graphicData uri="http://schemas.openxmlformats.org/drawingml/2006/table">
            <a:tbl>
              <a:tblPr>
                <a:noFill/>
                <a:tableStyleId>{0FD6A159-B310-4656-9E1F-48494A364BDB}</a:tableStyleId>
              </a:tblPr>
              <a:tblGrid>
                <a:gridCol w="2347375"/>
                <a:gridCol w="2347375"/>
                <a:gridCol w="2347375"/>
              </a:tblGrid>
              <a:tr h="599650">
                <a:tc>
                  <a:txBody>
                    <a:bodyPr>
                      <a:noAutofit/>
                    </a:bodyPr>
                    <a:lstStyle/>
                    <a:p>
                      <a:pPr indent="0" lvl="0" marL="0" rtl="0" algn="l">
                        <a:spcBef>
                          <a:spcPts val="0"/>
                        </a:spcBef>
                        <a:spcAft>
                          <a:spcPts val="0"/>
                        </a:spcAft>
                        <a:buNone/>
                      </a:pPr>
                      <a:r>
                        <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GBM</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F1C232"/>
                          </a:solidFill>
                          <a:latin typeface="Sniglet"/>
                          <a:ea typeface="Sniglet"/>
                          <a:cs typeface="Sniglet"/>
                          <a:sym typeface="Sniglet"/>
                        </a:rPr>
                        <a:t>XgBoost</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70275">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Parameters</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Depth=3</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1C232"/>
                          </a:solidFill>
                          <a:latin typeface="Sniglet"/>
                          <a:ea typeface="Sniglet"/>
                          <a:cs typeface="Sniglet"/>
                          <a:sym typeface="Sniglet"/>
                        </a:rPr>
                        <a:t>Depth=7, nrounds=10</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570275">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Running </a:t>
                      </a:r>
                      <a:r>
                        <a:rPr lang="en" sz="1800">
                          <a:solidFill>
                            <a:schemeClr val="lt1"/>
                          </a:solidFill>
                          <a:latin typeface="Sniglet"/>
                          <a:ea typeface="Sniglet"/>
                          <a:cs typeface="Sniglet"/>
                          <a:sym typeface="Sniglet"/>
                        </a:rPr>
                        <a:t>Time</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Around 74 mins</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1C232"/>
                          </a:solidFill>
                          <a:latin typeface="Sniglet"/>
                          <a:ea typeface="Sniglet"/>
                          <a:cs typeface="Sniglet"/>
                          <a:sym typeface="Sniglet"/>
                        </a:rPr>
                        <a:t>Around 16 mins</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570275">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MSE</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0.00354</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1C232"/>
                          </a:solidFill>
                          <a:latin typeface="Sniglet"/>
                          <a:ea typeface="Sniglet"/>
                          <a:cs typeface="Sniglet"/>
                          <a:sym typeface="Sniglet"/>
                        </a:rPr>
                        <a:t>0.00257</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570275">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PSNR</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24.509</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1C232"/>
                          </a:solidFill>
                          <a:latin typeface="Sniglet"/>
                          <a:ea typeface="Sniglet"/>
                          <a:cs typeface="Sniglet"/>
                          <a:sym typeface="Sniglet"/>
                        </a:rPr>
                        <a:t>25.893</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r>
            </a:tbl>
          </a:graphicData>
        </a:graphic>
      </p:graphicFrame>
      <p:sp>
        <p:nvSpPr>
          <p:cNvPr id="297" name="Google Shape;297;p21"/>
          <p:cNvSpPr txBox="1"/>
          <p:nvPr>
            <p:ph type="title"/>
          </p:nvPr>
        </p:nvSpPr>
        <p:spPr>
          <a:xfrm>
            <a:off x="5653800" y="198225"/>
            <a:ext cx="3646500" cy="6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298" name="Google Shape;298;p21"/>
          <p:cNvSpPr/>
          <p:nvPr/>
        </p:nvSpPr>
        <p:spPr>
          <a:xfrm>
            <a:off x="6690575" y="874777"/>
            <a:ext cx="1572939" cy="17749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2"/>
          <p:cNvSpPr/>
          <p:nvPr/>
        </p:nvSpPr>
        <p:spPr>
          <a:xfrm>
            <a:off x="1665524" y="4274475"/>
            <a:ext cx="1924200" cy="4761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Time</a:t>
            </a:r>
            <a:endParaRPr>
              <a:solidFill>
                <a:srgbClr val="FFFFFF"/>
              </a:solidFill>
              <a:latin typeface="Sniglet"/>
              <a:ea typeface="Sniglet"/>
              <a:cs typeface="Sniglet"/>
              <a:sym typeface="Sniglet"/>
            </a:endParaRPr>
          </a:p>
        </p:txBody>
      </p:sp>
      <p:grpSp>
        <p:nvGrpSpPr>
          <p:cNvPr id="304" name="Google Shape;304;p22"/>
          <p:cNvGrpSpPr/>
          <p:nvPr/>
        </p:nvGrpSpPr>
        <p:grpSpPr>
          <a:xfrm>
            <a:off x="1812026" y="1318150"/>
            <a:ext cx="728726" cy="2769828"/>
            <a:chOff x="6358426" y="1095300"/>
            <a:chExt cx="728726" cy="2769828"/>
          </a:xfrm>
        </p:grpSpPr>
        <p:sp>
          <p:nvSpPr>
            <p:cNvPr id="305" name="Google Shape;305;p22"/>
            <p:cNvSpPr/>
            <p:nvPr/>
          </p:nvSpPr>
          <p:spPr>
            <a:xfrm rot="5400000">
              <a:off x="5056261" y="2421367"/>
              <a:ext cx="2707330"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6437550" y="3205688"/>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rot="5400000">
              <a:off x="5672871" y="2406655"/>
              <a:ext cx="2725559"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6448779" y="3762150"/>
              <a:ext cx="638374"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6421750" y="264922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6437550" y="213125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6437550" y="161327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6421750" y="109530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2"/>
          <p:cNvSpPr/>
          <p:nvPr/>
        </p:nvSpPr>
        <p:spPr>
          <a:xfrm rot="5400000">
            <a:off x="2645539" y="3710529"/>
            <a:ext cx="565248"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2955788" y="3423838"/>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rot="5400000">
            <a:off x="3256201" y="3689870"/>
            <a:ext cx="595375"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2917804" y="3985000"/>
            <a:ext cx="638374"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2"/>
          <p:cNvGrpSpPr/>
          <p:nvPr/>
        </p:nvGrpSpPr>
        <p:grpSpPr>
          <a:xfrm>
            <a:off x="6551164" y="1377825"/>
            <a:ext cx="728726" cy="2769828"/>
            <a:chOff x="6358426" y="1095300"/>
            <a:chExt cx="728726" cy="2769828"/>
          </a:xfrm>
        </p:grpSpPr>
        <p:sp>
          <p:nvSpPr>
            <p:cNvPr id="318" name="Google Shape;318;p22"/>
            <p:cNvSpPr/>
            <p:nvPr/>
          </p:nvSpPr>
          <p:spPr>
            <a:xfrm rot="5400000">
              <a:off x="5056261" y="2421367"/>
              <a:ext cx="2707330"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6437550" y="3205688"/>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rot="5400000">
              <a:off x="5672871" y="2406655"/>
              <a:ext cx="2725559"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6448779" y="3762150"/>
              <a:ext cx="638374"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6421750" y="264922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6437550" y="213125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6437550" y="1613275"/>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6421750" y="109530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2"/>
          <p:cNvSpPr/>
          <p:nvPr/>
        </p:nvSpPr>
        <p:spPr>
          <a:xfrm rot="5400000">
            <a:off x="4521801" y="2967661"/>
            <a:ext cx="2179724"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5639288" y="3488200"/>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rot="5400000">
            <a:off x="5138411" y="2952952"/>
            <a:ext cx="2197953"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5663179" y="4044638"/>
            <a:ext cx="638374"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5623488" y="2931738"/>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5639288" y="2413763"/>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5639288" y="1895788"/>
            <a:ext cx="562395"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5554299" y="4274475"/>
            <a:ext cx="1924200" cy="4761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Accuracy</a:t>
            </a:r>
            <a:endParaRPr>
              <a:solidFill>
                <a:srgbClr val="FFFFFF"/>
              </a:solidFill>
              <a:latin typeface="Sniglet"/>
              <a:ea typeface="Sniglet"/>
              <a:cs typeface="Sniglet"/>
              <a:sym typeface="Sniglet"/>
            </a:endParaRPr>
          </a:p>
        </p:txBody>
      </p:sp>
      <p:sp>
        <p:nvSpPr>
          <p:cNvPr id="334" name="Google Shape;334;p22"/>
          <p:cNvSpPr txBox="1"/>
          <p:nvPr/>
        </p:nvSpPr>
        <p:spPr>
          <a:xfrm>
            <a:off x="1736450" y="576075"/>
            <a:ext cx="8919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GBM</a:t>
            </a:r>
            <a:endParaRPr sz="1800">
              <a:solidFill>
                <a:srgbClr val="FFFFFF"/>
              </a:solidFill>
              <a:latin typeface="Walter Turncoat"/>
              <a:ea typeface="Walter Turncoat"/>
              <a:cs typeface="Walter Turncoat"/>
              <a:sym typeface="Walter Turncoat"/>
            </a:endParaRPr>
          </a:p>
        </p:txBody>
      </p:sp>
      <p:sp>
        <p:nvSpPr>
          <p:cNvPr id="335" name="Google Shape;335;p22"/>
          <p:cNvSpPr txBox="1"/>
          <p:nvPr/>
        </p:nvSpPr>
        <p:spPr>
          <a:xfrm>
            <a:off x="5315800" y="576075"/>
            <a:ext cx="8919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GBM</a:t>
            </a:r>
            <a:endParaRPr sz="1800">
              <a:solidFill>
                <a:srgbClr val="FFFFFF"/>
              </a:solidFill>
              <a:latin typeface="Walter Turncoat"/>
              <a:ea typeface="Walter Turncoat"/>
              <a:cs typeface="Walter Turncoat"/>
              <a:sym typeface="Walter Turncoat"/>
            </a:endParaRPr>
          </a:p>
        </p:txBody>
      </p:sp>
      <p:sp>
        <p:nvSpPr>
          <p:cNvPr id="336" name="Google Shape;336;p22"/>
          <p:cNvSpPr txBox="1"/>
          <p:nvPr/>
        </p:nvSpPr>
        <p:spPr>
          <a:xfrm>
            <a:off x="2684100" y="576075"/>
            <a:ext cx="11259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XgBoost</a:t>
            </a:r>
            <a:endParaRPr sz="1800">
              <a:solidFill>
                <a:srgbClr val="FFFFFF"/>
              </a:solidFill>
              <a:latin typeface="Walter Turncoat"/>
              <a:ea typeface="Walter Turncoat"/>
              <a:cs typeface="Walter Turncoat"/>
              <a:sym typeface="Walter Turncoat"/>
            </a:endParaRPr>
          </a:p>
        </p:txBody>
      </p:sp>
      <p:sp>
        <p:nvSpPr>
          <p:cNvPr id="337" name="Google Shape;337;p22"/>
          <p:cNvSpPr txBox="1"/>
          <p:nvPr/>
        </p:nvSpPr>
        <p:spPr>
          <a:xfrm>
            <a:off x="6358613" y="576075"/>
            <a:ext cx="11259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XgBoost</a:t>
            </a:r>
            <a:endParaRPr sz="1800">
              <a:solidFill>
                <a:srgbClr val="FFFFFF"/>
              </a:solidFill>
              <a:latin typeface="Walter Turncoat"/>
              <a:ea typeface="Walter Turncoat"/>
              <a:cs typeface="Walter Turncoat"/>
              <a:sym typeface="Walter Turncoat"/>
            </a:endParaRPr>
          </a:p>
        </p:txBody>
      </p:sp>
      <p:sp>
        <p:nvSpPr>
          <p:cNvPr id="338" name="Google Shape;338;p22"/>
          <p:cNvSpPr txBox="1"/>
          <p:nvPr/>
        </p:nvSpPr>
        <p:spPr>
          <a:xfrm>
            <a:off x="2736888" y="3121150"/>
            <a:ext cx="1000200" cy="3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C232"/>
                </a:solidFill>
                <a:latin typeface="Sniglet"/>
                <a:ea typeface="Sniglet"/>
                <a:cs typeface="Sniglet"/>
                <a:sym typeface="Sniglet"/>
              </a:rPr>
              <a:t>16 mins</a:t>
            </a:r>
            <a:endParaRPr/>
          </a:p>
        </p:txBody>
      </p:sp>
      <p:sp>
        <p:nvSpPr>
          <p:cNvPr id="339" name="Google Shape;339;p22"/>
          <p:cNvSpPr txBox="1"/>
          <p:nvPr/>
        </p:nvSpPr>
        <p:spPr>
          <a:xfrm>
            <a:off x="1676288" y="976875"/>
            <a:ext cx="1000200" cy="3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C232"/>
                </a:solidFill>
                <a:latin typeface="Sniglet"/>
                <a:ea typeface="Sniglet"/>
                <a:cs typeface="Sniglet"/>
                <a:sym typeface="Sniglet"/>
              </a:rPr>
              <a:t>74</a:t>
            </a:r>
            <a:r>
              <a:rPr lang="en">
                <a:solidFill>
                  <a:srgbClr val="F1C232"/>
                </a:solidFill>
                <a:latin typeface="Sniglet"/>
                <a:ea typeface="Sniglet"/>
                <a:cs typeface="Sniglet"/>
                <a:sym typeface="Sniglet"/>
              </a:rPr>
              <a:t> mins</a:t>
            </a:r>
            <a:endParaRPr/>
          </a:p>
        </p:txBody>
      </p:sp>
      <p:sp>
        <p:nvSpPr>
          <p:cNvPr id="340" name="Google Shape;340;p22"/>
          <p:cNvSpPr txBox="1"/>
          <p:nvPr/>
        </p:nvSpPr>
        <p:spPr>
          <a:xfrm>
            <a:off x="5315800" y="1389300"/>
            <a:ext cx="1000200" cy="3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C232"/>
                </a:solidFill>
                <a:latin typeface="Sniglet"/>
                <a:ea typeface="Sniglet"/>
                <a:cs typeface="Sniglet"/>
                <a:sym typeface="Sniglet"/>
              </a:rPr>
              <a:t>Error</a:t>
            </a:r>
            <a:endParaRPr>
              <a:solidFill>
                <a:srgbClr val="F1C232"/>
              </a:solidFill>
              <a:latin typeface="Sniglet"/>
              <a:ea typeface="Sniglet"/>
              <a:cs typeface="Sniglet"/>
              <a:sym typeface="Sniglet"/>
            </a:endParaRPr>
          </a:p>
          <a:p>
            <a:pPr indent="0" lvl="0" marL="0" rtl="0" algn="ctr">
              <a:spcBef>
                <a:spcPts val="0"/>
              </a:spcBef>
              <a:spcAft>
                <a:spcPts val="0"/>
              </a:spcAft>
              <a:buNone/>
            </a:pPr>
            <a:r>
              <a:rPr lang="en">
                <a:solidFill>
                  <a:srgbClr val="F1C232"/>
                </a:solidFill>
                <a:latin typeface="Sniglet"/>
                <a:ea typeface="Sniglet"/>
                <a:cs typeface="Sniglet"/>
                <a:sym typeface="Sniglet"/>
              </a:rPr>
              <a:t>0.00354</a:t>
            </a:r>
            <a:endParaRPr/>
          </a:p>
        </p:txBody>
      </p:sp>
      <p:sp>
        <p:nvSpPr>
          <p:cNvPr id="341" name="Google Shape;341;p22"/>
          <p:cNvSpPr txBox="1"/>
          <p:nvPr/>
        </p:nvSpPr>
        <p:spPr>
          <a:xfrm>
            <a:off x="6415425" y="1025988"/>
            <a:ext cx="1000200" cy="3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C232"/>
                </a:solidFill>
                <a:latin typeface="Sniglet"/>
                <a:ea typeface="Sniglet"/>
                <a:cs typeface="Sniglet"/>
                <a:sym typeface="Sniglet"/>
              </a:rPr>
              <a:t>Error</a:t>
            </a:r>
            <a:endParaRPr>
              <a:solidFill>
                <a:srgbClr val="F1C232"/>
              </a:solidFill>
              <a:latin typeface="Sniglet"/>
              <a:ea typeface="Sniglet"/>
              <a:cs typeface="Sniglet"/>
              <a:sym typeface="Sniglet"/>
            </a:endParaRPr>
          </a:p>
          <a:p>
            <a:pPr indent="0" lvl="0" marL="0" rtl="0" algn="ctr">
              <a:spcBef>
                <a:spcPts val="0"/>
              </a:spcBef>
              <a:spcAft>
                <a:spcPts val="0"/>
              </a:spcAft>
              <a:buNone/>
            </a:pPr>
            <a:r>
              <a:rPr lang="en">
                <a:solidFill>
                  <a:srgbClr val="F1C232"/>
                </a:solidFill>
                <a:latin typeface="Sniglet"/>
                <a:ea typeface="Sniglet"/>
                <a:cs typeface="Sniglet"/>
                <a:sym typeface="Sniglet"/>
              </a:rPr>
              <a:t>0.00257</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23"/>
          <p:cNvPicPr preferRelativeResize="0"/>
          <p:nvPr/>
        </p:nvPicPr>
        <p:blipFill>
          <a:blip r:embed="rId3">
            <a:alphaModFix/>
          </a:blip>
          <a:stretch>
            <a:fillRect/>
          </a:stretch>
        </p:blipFill>
        <p:spPr>
          <a:xfrm>
            <a:off x="269100" y="1362750"/>
            <a:ext cx="6832872" cy="3573002"/>
          </a:xfrm>
          <a:prstGeom prst="rect">
            <a:avLst/>
          </a:prstGeom>
          <a:noFill/>
          <a:ln>
            <a:noFill/>
          </a:ln>
        </p:spPr>
      </p:pic>
      <p:sp>
        <p:nvSpPr>
          <p:cNvPr id="347" name="Google Shape;347;p23"/>
          <p:cNvSpPr txBox="1"/>
          <p:nvPr>
            <p:ph type="title"/>
          </p:nvPr>
        </p:nvSpPr>
        <p:spPr>
          <a:xfrm>
            <a:off x="0" y="11350"/>
            <a:ext cx="9144000" cy="62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rPr>
              <a:t>GBM (online picture1)</a:t>
            </a:r>
            <a:endParaRPr/>
          </a:p>
        </p:txBody>
      </p:sp>
      <p:sp>
        <p:nvSpPr>
          <p:cNvPr id="348" name="Google Shape;348;p23"/>
          <p:cNvSpPr/>
          <p:nvPr/>
        </p:nvSpPr>
        <p:spPr>
          <a:xfrm>
            <a:off x="7568500" y="2515325"/>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txBox="1"/>
          <p:nvPr/>
        </p:nvSpPr>
        <p:spPr>
          <a:xfrm>
            <a:off x="7452150" y="2204813"/>
            <a:ext cx="7698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9D9D9"/>
                </a:solidFill>
                <a:latin typeface="Sniglet"/>
                <a:ea typeface="Sniglet"/>
                <a:cs typeface="Sniglet"/>
                <a:sym typeface="Sniglet"/>
              </a:rPr>
              <a:t>2.291 s</a:t>
            </a:r>
            <a:endParaRPr b="1">
              <a:solidFill>
                <a:srgbClr val="D9D9D9"/>
              </a:solidFill>
            </a:endParaRPr>
          </a:p>
        </p:txBody>
      </p:sp>
      <p:sp>
        <p:nvSpPr>
          <p:cNvPr id="350" name="Google Shape;350;p23"/>
          <p:cNvSpPr/>
          <p:nvPr/>
        </p:nvSpPr>
        <p:spPr>
          <a:xfrm>
            <a:off x="7602025" y="3442550"/>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txBox="1"/>
          <p:nvPr/>
        </p:nvSpPr>
        <p:spPr>
          <a:xfrm>
            <a:off x="7452148" y="3132050"/>
            <a:ext cx="15135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9D9D9"/>
                </a:solidFill>
                <a:latin typeface="Sniglet"/>
                <a:ea typeface="Sniglet"/>
                <a:cs typeface="Sniglet"/>
                <a:sym typeface="Sniglet"/>
              </a:rPr>
              <a:t>Error: 0.000477</a:t>
            </a:r>
            <a:endParaRPr b="1">
              <a:solidFill>
                <a:srgbClr val="D9D9D9"/>
              </a:solidFill>
            </a:endParaRPr>
          </a:p>
        </p:txBody>
      </p:sp>
      <p:sp>
        <p:nvSpPr>
          <p:cNvPr id="352" name="Google Shape;352;p23"/>
          <p:cNvSpPr/>
          <p:nvPr/>
        </p:nvSpPr>
        <p:spPr>
          <a:xfrm>
            <a:off x="700775" y="767525"/>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Low Resolution</a:t>
            </a:r>
            <a:endParaRPr>
              <a:solidFill>
                <a:srgbClr val="FFFFFF"/>
              </a:solidFill>
              <a:latin typeface="Sniglet"/>
              <a:ea typeface="Sniglet"/>
              <a:cs typeface="Sniglet"/>
              <a:sym typeface="Sniglet"/>
            </a:endParaRPr>
          </a:p>
        </p:txBody>
      </p:sp>
      <p:sp>
        <p:nvSpPr>
          <p:cNvPr id="353" name="Google Shape;353;p23"/>
          <p:cNvSpPr/>
          <p:nvPr/>
        </p:nvSpPr>
        <p:spPr>
          <a:xfrm>
            <a:off x="2890375" y="767513"/>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Predicted Picture</a:t>
            </a:r>
            <a:endParaRPr>
              <a:solidFill>
                <a:srgbClr val="FFFFFF"/>
              </a:solidFill>
              <a:latin typeface="Sniglet"/>
              <a:ea typeface="Sniglet"/>
              <a:cs typeface="Sniglet"/>
              <a:sym typeface="Sniglet"/>
            </a:endParaRPr>
          </a:p>
        </p:txBody>
      </p:sp>
      <p:sp>
        <p:nvSpPr>
          <p:cNvPr id="354" name="Google Shape;354;p23"/>
          <p:cNvSpPr/>
          <p:nvPr/>
        </p:nvSpPr>
        <p:spPr>
          <a:xfrm>
            <a:off x="5214825" y="767513"/>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High Resolution</a:t>
            </a:r>
            <a:endParaRPr>
              <a:solidFill>
                <a:srgbClr val="FFFFFF"/>
              </a:solidFill>
              <a:latin typeface="Sniglet"/>
              <a:ea typeface="Sniglet"/>
              <a:cs typeface="Sniglet"/>
              <a:sym typeface="Snigle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pic>
        <p:nvPicPr>
          <p:cNvPr id="359" name="Google Shape;359;p24"/>
          <p:cNvPicPr preferRelativeResize="0"/>
          <p:nvPr/>
        </p:nvPicPr>
        <p:blipFill>
          <a:blip r:embed="rId3">
            <a:alphaModFix/>
          </a:blip>
          <a:stretch>
            <a:fillRect/>
          </a:stretch>
        </p:blipFill>
        <p:spPr>
          <a:xfrm>
            <a:off x="267550" y="1299300"/>
            <a:ext cx="6825146" cy="3597398"/>
          </a:xfrm>
          <a:prstGeom prst="rect">
            <a:avLst/>
          </a:prstGeom>
          <a:noFill/>
          <a:ln>
            <a:noFill/>
          </a:ln>
        </p:spPr>
      </p:pic>
      <p:sp>
        <p:nvSpPr>
          <p:cNvPr id="360" name="Google Shape;360;p24"/>
          <p:cNvSpPr txBox="1"/>
          <p:nvPr>
            <p:ph type="title"/>
          </p:nvPr>
        </p:nvSpPr>
        <p:spPr>
          <a:xfrm>
            <a:off x="0" y="11350"/>
            <a:ext cx="9144000" cy="62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rPr>
              <a:t>X</a:t>
            </a:r>
            <a:r>
              <a:rPr lang="en">
                <a:solidFill>
                  <a:schemeClr val="lt1"/>
                </a:solidFill>
              </a:rPr>
              <a:t>gBoost </a:t>
            </a:r>
            <a:r>
              <a:rPr lang="en">
                <a:solidFill>
                  <a:schemeClr val="lt1"/>
                </a:solidFill>
              </a:rPr>
              <a:t>(online picture1)</a:t>
            </a:r>
            <a:endParaRPr/>
          </a:p>
        </p:txBody>
      </p:sp>
      <p:sp>
        <p:nvSpPr>
          <p:cNvPr id="361" name="Google Shape;361;p24"/>
          <p:cNvSpPr/>
          <p:nvPr/>
        </p:nvSpPr>
        <p:spPr>
          <a:xfrm>
            <a:off x="700775" y="767525"/>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Low Resolution</a:t>
            </a:r>
            <a:endParaRPr>
              <a:solidFill>
                <a:srgbClr val="FFFFFF"/>
              </a:solidFill>
              <a:latin typeface="Sniglet"/>
              <a:ea typeface="Sniglet"/>
              <a:cs typeface="Sniglet"/>
              <a:sym typeface="Sniglet"/>
            </a:endParaRPr>
          </a:p>
        </p:txBody>
      </p:sp>
      <p:sp>
        <p:nvSpPr>
          <p:cNvPr id="362" name="Google Shape;362;p24"/>
          <p:cNvSpPr/>
          <p:nvPr/>
        </p:nvSpPr>
        <p:spPr>
          <a:xfrm>
            <a:off x="2890375" y="767513"/>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Predicted Picture</a:t>
            </a:r>
            <a:endParaRPr>
              <a:solidFill>
                <a:srgbClr val="FFFFFF"/>
              </a:solidFill>
              <a:latin typeface="Sniglet"/>
              <a:ea typeface="Sniglet"/>
              <a:cs typeface="Sniglet"/>
              <a:sym typeface="Sniglet"/>
            </a:endParaRPr>
          </a:p>
        </p:txBody>
      </p:sp>
      <p:sp>
        <p:nvSpPr>
          <p:cNvPr id="363" name="Google Shape;363;p24"/>
          <p:cNvSpPr/>
          <p:nvPr/>
        </p:nvSpPr>
        <p:spPr>
          <a:xfrm>
            <a:off x="5214825" y="767513"/>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High Resolution</a:t>
            </a:r>
            <a:endParaRPr>
              <a:solidFill>
                <a:srgbClr val="FFFFFF"/>
              </a:solidFill>
              <a:latin typeface="Sniglet"/>
              <a:ea typeface="Sniglet"/>
              <a:cs typeface="Sniglet"/>
              <a:sym typeface="Sniglet"/>
            </a:endParaRPr>
          </a:p>
        </p:txBody>
      </p:sp>
      <p:sp>
        <p:nvSpPr>
          <p:cNvPr id="364" name="Google Shape;364;p24"/>
          <p:cNvSpPr/>
          <p:nvPr/>
        </p:nvSpPr>
        <p:spPr>
          <a:xfrm>
            <a:off x="7568500" y="2515325"/>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txBox="1"/>
          <p:nvPr/>
        </p:nvSpPr>
        <p:spPr>
          <a:xfrm>
            <a:off x="7452150" y="2153488"/>
            <a:ext cx="7698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9D9D9"/>
                </a:solidFill>
                <a:latin typeface="Sniglet"/>
                <a:ea typeface="Sniglet"/>
                <a:cs typeface="Sniglet"/>
                <a:sym typeface="Sniglet"/>
              </a:rPr>
              <a:t>0.379</a:t>
            </a:r>
            <a:r>
              <a:rPr b="1" lang="en">
                <a:solidFill>
                  <a:srgbClr val="D9D9D9"/>
                </a:solidFill>
                <a:latin typeface="Sniglet"/>
                <a:ea typeface="Sniglet"/>
                <a:cs typeface="Sniglet"/>
                <a:sym typeface="Sniglet"/>
              </a:rPr>
              <a:t> s</a:t>
            </a:r>
            <a:endParaRPr b="1">
              <a:solidFill>
                <a:srgbClr val="D9D9D9"/>
              </a:solidFill>
            </a:endParaRPr>
          </a:p>
        </p:txBody>
      </p:sp>
      <p:sp>
        <p:nvSpPr>
          <p:cNvPr id="366" name="Google Shape;366;p24"/>
          <p:cNvSpPr/>
          <p:nvPr/>
        </p:nvSpPr>
        <p:spPr>
          <a:xfrm>
            <a:off x="7602025" y="3442550"/>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txBox="1"/>
          <p:nvPr/>
        </p:nvSpPr>
        <p:spPr>
          <a:xfrm>
            <a:off x="7452148" y="3132050"/>
            <a:ext cx="15135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9D9D9"/>
                </a:solidFill>
                <a:latin typeface="Sniglet"/>
                <a:ea typeface="Sniglet"/>
                <a:cs typeface="Sniglet"/>
                <a:sym typeface="Sniglet"/>
              </a:rPr>
              <a:t>Error: 0.000171</a:t>
            </a:r>
            <a:endParaRPr b="1">
              <a:solidFill>
                <a:srgbClr val="D9D9D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5"/>
          <p:cNvSpPr txBox="1"/>
          <p:nvPr>
            <p:ph type="title"/>
          </p:nvPr>
        </p:nvSpPr>
        <p:spPr>
          <a:xfrm>
            <a:off x="0" y="11350"/>
            <a:ext cx="9144000" cy="62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rPr>
              <a:t>GBM (online picture2)</a:t>
            </a:r>
            <a:endParaRPr/>
          </a:p>
        </p:txBody>
      </p:sp>
      <p:pic>
        <p:nvPicPr>
          <p:cNvPr id="373" name="Google Shape;373;p25"/>
          <p:cNvPicPr preferRelativeResize="0"/>
          <p:nvPr/>
        </p:nvPicPr>
        <p:blipFill>
          <a:blip r:embed="rId3">
            <a:alphaModFix/>
          </a:blip>
          <a:stretch>
            <a:fillRect/>
          </a:stretch>
        </p:blipFill>
        <p:spPr>
          <a:xfrm>
            <a:off x="148700" y="1532075"/>
            <a:ext cx="6709324" cy="3333477"/>
          </a:xfrm>
          <a:prstGeom prst="rect">
            <a:avLst/>
          </a:prstGeom>
          <a:noFill/>
          <a:ln>
            <a:noFill/>
          </a:ln>
        </p:spPr>
      </p:pic>
      <p:grpSp>
        <p:nvGrpSpPr>
          <p:cNvPr id="374" name="Google Shape;374;p25"/>
          <p:cNvGrpSpPr/>
          <p:nvPr/>
        </p:nvGrpSpPr>
        <p:grpSpPr>
          <a:xfrm>
            <a:off x="700775" y="767513"/>
            <a:ext cx="5605150" cy="400813"/>
            <a:chOff x="700775" y="767513"/>
            <a:chExt cx="5605150" cy="400813"/>
          </a:xfrm>
        </p:grpSpPr>
        <p:sp>
          <p:nvSpPr>
            <p:cNvPr id="375" name="Google Shape;375;p25"/>
            <p:cNvSpPr/>
            <p:nvPr/>
          </p:nvSpPr>
          <p:spPr>
            <a:xfrm>
              <a:off x="700775" y="767525"/>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Low Resolution</a:t>
              </a:r>
              <a:endParaRPr>
                <a:solidFill>
                  <a:srgbClr val="FFFFFF"/>
                </a:solidFill>
                <a:latin typeface="Sniglet"/>
                <a:ea typeface="Sniglet"/>
                <a:cs typeface="Sniglet"/>
                <a:sym typeface="Sniglet"/>
              </a:endParaRPr>
            </a:p>
          </p:txBody>
        </p:sp>
        <p:sp>
          <p:nvSpPr>
            <p:cNvPr id="376" name="Google Shape;376;p25"/>
            <p:cNvSpPr/>
            <p:nvPr/>
          </p:nvSpPr>
          <p:spPr>
            <a:xfrm>
              <a:off x="2890375" y="767513"/>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Predicted Picture</a:t>
              </a:r>
              <a:endParaRPr>
                <a:solidFill>
                  <a:srgbClr val="FFFFFF"/>
                </a:solidFill>
                <a:latin typeface="Sniglet"/>
                <a:ea typeface="Sniglet"/>
                <a:cs typeface="Sniglet"/>
                <a:sym typeface="Sniglet"/>
              </a:endParaRPr>
            </a:p>
          </p:txBody>
        </p:sp>
        <p:sp>
          <p:nvSpPr>
            <p:cNvPr id="377" name="Google Shape;377;p25"/>
            <p:cNvSpPr/>
            <p:nvPr/>
          </p:nvSpPr>
          <p:spPr>
            <a:xfrm>
              <a:off x="5214825" y="767513"/>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High Resolution</a:t>
              </a:r>
              <a:endParaRPr>
                <a:solidFill>
                  <a:srgbClr val="FFFFFF"/>
                </a:solidFill>
                <a:latin typeface="Sniglet"/>
                <a:ea typeface="Sniglet"/>
                <a:cs typeface="Sniglet"/>
                <a:sym typeface="Sniglet"/>
              </a:endParaRPr>
            </a:p>
          </p:txBody>
        </p:sp>
      </p:grpSp>
      <p:sp>
        <p:nvSpPr>
          <p:cNvPr id="378" name="Google Shape;378;p25"/>
          <p:cNvSpPr/>
          <p:nvPr/>
        </p:nvSpPr>
        <p:spPr>
          <a:xfrm>
            <a:off x="7568500" y="2515325"/>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txBox="1"/>
          <p:nvPr/>
        </p:nvSpPr>
        <p:spPr>
          <a:xfrm>
            <a:off x="7452150" y="2204813"/>
            <a:ext cx="7698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9D9D9"/>
                </a:solidFill>
              </a:rPr>
              <a:t>6.35 s</a:t>
            </a:r>
            <a:endParaRPr b="1">
              <a:solidFill>
                <a:srgbClr val="D9D9D9"/>
              </a:solidFill>
            </a:endParaRPr>
          </a:p>
        </p:txBody>
      </p:sp>
      <p:sp>
        <p:nvSpPr>
          <p:cNvPr id="380" name="Google Shape;380;p25"/>
          <p:cNvSpPr/>
          <p:nvPr/>
        </p:nvSpPr>
        <p:spPr>
          <a:xfrm>
            <a:off x="7602025" y="3442550"/>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txBox="1"/>
          <p:nvPr/>
        </p:nvSpPr>
        <p:spPr>
          <a:xfrm>
            <a:off x="7452148" y="3132050"/>
            <a:ext cx="15135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9D9D9"/>
                </a:solidFill>
                <a:latin typeface="Sniglet"/>
                <a:ea typeface="Sniglet"/>
                <a:cs typeface="Sniglet"/>
                <a:sym typeface="Sniglet"/>
              </a:rPr>
              <a:t>Error: 0.000973</a:t>
            </a:r>
            <a:endParaRPr b="1">
              <a:solidFill>
                <a:srgbClr val="D9D9D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6"/>
          <p:cNvSpPr txBox="1"/>
          <p:nvPr>
            <p:ph type="title"/>
          </p:nvPr>
        </p:nvSpPr>
        <p:spPr>
          <a:xfrm>
            <a:off x="0" y="11350"/>
            <a:ext cx="9144000" cy="62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rPr>
              <a:t>XgBoost (online picture2)</a:t>
            </a:r>
            <a:endParaRPr/>
          </a:p>
        </p:txBody>
      </p:sp>
      <p:pic>
        <p:nvPicPr>
          <p:cNvPr id="387" name="Google Shape;387;p26"/>
          <p:cNvPicPr preferRelativeResize="0"/>
          <p:nvPr/>
        </p:nvPicPr>
        <p:blipFill>
          <a:blip r:embed="rId3">
            <a:alphaModFix/>
          </a:blip>
          <a:stretch>
            <a:fillRect/>
          </a:stretch>
        </p:blipFill>
        <p:spPr>
          <a:xfrm>
            <a:off x="148700" y="1488275"/>
            <a:ext cx="6709327" cy="3359150"/>
          </a:xfrm>
          <a:prstGeom prst="rect">
            <a:avLst/>
          </a:prstGeom>
          <a:noFill/>
          <a:ln>
            <a:noFill/>
          </a:ln>
        </p:spPr>
      </p:pic>
      <p:sp>
        <p:nvSpPr>
          <p:cNvPr id="388" name="Google Shape;388;p26"/>
          <p:cNvSpPr/>
          <p:nvPr/>
        </p:nvSpPr>
        <p:spPr>
          <a:xfrm>
            <a:off x="7568500" y="2515325"/>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txBox="1"/>
          <p:nvPr/>
        </p:nvSpPr>
        <p:spPr>
          <a:xfrm>
            <a:off x="7452150" y="2204825"/>
            <a:ext cx="9657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9D9D9"/>
                </a:solidFill>
              </a:rPr>
              <a:t>1.963</a:t>
            </a:r>
            <a:r>
              <a:rPr b="1" lang="en">
                <a:solidFill>
                  <a:srgbClr val="D9D9D9"/>
                </a:solidFill>
              </a:rPr>
              <a:t> s</a:t>
            </a:r>
            <a:endParaRPr b="1">
              <a:solidFill>
                <a:srgbClr val="D9D9D9"/>
              </a:solidFill>
            </a:endParaRPr>
          </a:p>
        </p:txBody>
      </p:sp>
      <p:sp>
        <p:nvSpPr>
          <p:cNvPr id="390" name="Google Shape;390;p26"/>
          <p:cNvSpPr/>
          <p:nvPr/>
        </p:nvSpPr>
        <p:spPr>
          <a:xfrm>
            <a:off x="7602025" y="3442550"/>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txBox="1"/>
          <p:nvPr/>
        </p:nvSpPr>
        <p:spPr>
          <a:xfrm>
            <a:off x="7452148" y="3132050"/>
            <a:ext cx="15135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9D9D9"/>
                </a:solidFill>
                <a:latin typeface="Sniglet"/>
                <a:ea typeface="Sniglet"/>
                <a:cs typeface="Sniglet"/>
                <a:sym typeface="Sniglet"/>
              </a:rPr>
              <a:t>Error: 0.000718</a:t>
            </a:r>
            <a:endParaRPr b="1">
              <a:solidFill>
                <a:srgbClr val="D9D9D9"/>
              </a:solidFill>
            </a:endParaRPr>
          </a:p>
        </p:txBody>
      </p:sp>
      <p:grpSp>
        <p:nvGrpSpPr>
          <p:cNvPr id="392" name="Google Shape;392;p26"/>
          <p:cNvGrpSpPr/>
          <p:nvPr/>
        </p:nvGrpSpPr>
        <p:grpSpPr>
          <a:xfrm>
            <a:off x="700775" y="767513"/>
            <a:ext cx="5605150" cy="400813"/>
            <a:chOff x="700775" y="767513"/>
            <a:chExt cx="5605150" cy="400813"/>
          </a:xfrm>
        </p:grpSpPr>
        <p:sp>
          <p:nvSpPr>
            <p:cNvPr id="393" name="Google Shape;393;p26"/>
            <p:cNvSpPr/>
            <p:nvPr/>
          </p:nvSpPr>
          <p:spPr>
            <a:xfrm>
              <a:off x="700775" y="767525"/>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Low Resolution</a:t>
              </a:r>
              <a:endParaRPr>
                <a:solidFill>
                  <a:srgbClr val="FFFFFF"/>
                </a:solidFill>
                <a:latin typeface="Sniglet"/>
                <a:ea typeface="Sniglet"/>
                <a:cs typeface="Sniglet"/>
                <a:sym typeface="Sniglet"/>
              </a:endParaRPr>
            </a:p>
          </p:txBody>
        </p:sp>
        <p:sp>
          <p:nvSpPr>
            <p:cNvPr id="394" name="Google Shape;394;p26"/>
            <p:cNvSpPr/>
            <p:nvPr/>
          </p:nvSpPr>
          <p:spPr>
            <a:xfrm>
              <a:off x="2890375" y="767513"/>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Predicted Picture</a:t>
              </a:r>
              <a:endParaRPr>
                <a:solidFill>
                  <a:srgbClr val="FFFFFF"/>
                </a:solidFill>
                <a:latin typeface="Sniglet"/>
                <a:ea typeface="Sniglet"/>
                <a:cs typeface="Sniglet"/>
                <a:sym typeface="Sniglet"/>
              </a:endParaRPr>
            </a:p>
          </p:txBody>
        </p:sp>
        <p:sp>
          <p:nvSpPr>
            <p:cNvPr id="395" name="Google Shape;395;p26"/>
            <p:cNvSpPr/>
            <p:nvPr/>
          </p:nvSpPr>
          <p:spPr>
            <a:xfrm>
              <a:off x="5214825" y="767513"/>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High Resolution</a:t>
              </a:r>
              <a:endParaRPr>
                <a:solidFill>
                  <a:srgbClr val="FFFFFF"/>
                </a:solidFill>
                <a:latin typeface="Sniglet"/>
                <a:ea typeface="Sniglet"/>
                <a:cs typeface="Sniglet"/>
                <a:sym typeface="Snigle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27"/>
          <p:cNvSpPr txBox="1"/>
          <p:nvPr>
            <p:ph type="title"/>
          </p:nvPr>
        </p:nvSpPr>
        <p:spPr>
          <a:xfrm>
            <a:off x="0" y="795250"/>
            <a:ext cx="9144000" cy="6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REPRODUCED </a:t>
            </a:r>
            <a:r>
              <a:rPr lang="en"/>
              <a:t>PERFORMANCE</a:t>
            </a:r>
            <a:r>
              <a:rPr lang="en"/>
              <a:t> IN CLASS</a:t>
            </a:r>
            <a:endParaRPr/>
          </a:p>
        </p:txBody>
      </p:sp>
      <p:sp>
        <p:nvSpPr>
          <p:cNvPr id="401" name="Google Shape;401;p27"/>
          <p:cNvSpPr/>
          <p:nvPr/>
        </p:nvSpPr>
        <p:spPr>
          <a:xfrm>
            <a:off x="3785525" y="1471802"/>
            <a:ext cx="1572939" cy="17749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02" name="Google Shape;402;p27"/>
          <p:cNvGraphicFramePr/>
          <p:nvPr/>
        </p:nvGraphicFramePr>
        <p:xfrm>
          <a:off x="1050925" y="2450856"/>
          <a:ext cx="3000000" cy="3000000"/>
        </p:xfrm>
        <a:graphic>
          <a:graphicData uri="http://schemas.openxmlformats.org/drawingml/2006/table">
            <a:tbl>
              <a:tblPr>
                <a:noFill/>
                <a:tableStyleId>{0FD6A159-B310-4656-9E1F-48494A364BDB}</a:tableStyleId>
              </a:tblPr>
              <a:tblGrid>
                <a:gridCol w="2347375"/>
                <a:gridCol w="2347375"/>
                <a:gridCol w="2347375"/>
              </a:tblGrid>
              <a:tr h="100000">
                <a:tc>
                  <a:txBody>
                    <a:bodyPr>
                      <a:noAutofit/>
                    </a:bodyPr>
                    <a:lstStyle/>
                    <a:p>
                      <a:pPr indent="0" lvl="0" marL="0" rtl="0" algn="l">
                        <a:spcBef>
                          <a:spcPts val="0"/>
                        </a:spcBef>
                        <a:spcAft>
                          <a:spcPts val="0"/>
                        </a:spcAft>
                        <a:buNone/>
                      </a:pPr>
                      <a:r>
                        <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GBM</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XgBoost</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70275">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Parameters</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Depth=3</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Depth=7, nrounds=10</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570275">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Running Time</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Around  72.8 mins</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Around  21 mins</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28"/>
          <p:cNvPicPr preferRelativeResize="0"/>
          <p:nvPr/>
        </p:nvPicPr>
        <p:blipFill>
          <a:blip r:embed="rId3">
            <a:alphaModFix/>
          </a:blip>
          <a:stretch>
            <a:fillRect/>
          </a:stretch>
        </p:blipFill>
        <p:spPr>
          <a:xfrm>
            <a:off x="3323438" y="636550"/>
            <a:ext cx="2497123" cy="4202149"/>
          </a:xfrm>
          <a:prstGeom prst="rect">
            <a:avLst/>
          </a:prstGeom>
          <a:noFill/>
          <a:ln>
            <a:noFill/>
          </a:ln>
        </p:spPr>
      </p:pic>
      <p:pic>
        <p:nvPicPr>
          <p:cNvPr id="408" name="Google Shape;408;p28"/>
          <p:cNvPicPr preferRelativeResize="0"/>
          <p:nvPr/>
        </p:nvPicPr>
        <p:blipFill>
          <a:blip r:embed="rId4">
            <a:alphaModFix/>
          </a:blip>
          <a:stretch>
            <a:fillRect/>
          </a:stretch>
        </p:blipFill>
        <p:spPr>
          <a:xfrm>
            <a:off x="385536" y="636550"/>
            <a:ext cx="2497123" cy="4202149"/>
          </a:xfrm>
          <a:prstGeom prst="rect">
            <a:avLst/>
          </a:prstGeom>
          <a:noFill/>
          <a:ln>
            <a:noFill/>
          </a:ln>
        </p:spPr>
      </p:pic>
      <p:sp>
        <p:nvSpPr>
          <p:cNvPr id="409" name="Google Shape;409;p28"/>
          <p:cNvSpPr/>
          <p:nvPr/>
        </p:nvSpPr>
        <p:spPr>
          <a:xfrm>
            <a:off x="671999" y="85900"/>
            <a:ext cx="1924200" cy="4761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LR Input</a:t>
            </a:r>
            <a:endParaRPr>
              <a:solidFill>
                <a:srgbClr val="FFFFFF"/>
              </a:solidFill>
              <a:latin typeface="Sniglet"/>
              <a:ea typeface="Sniglet"/>
              <a:cs typeface="Sniglet"/>
              <a:sym typeface="Sniglet"/>
            </a:endParaRPr>
          </a:p>
        </p:txBody>
      </p:sp>
      <p:sp>
        <p:nvSpPr>
          <p:cNvPr id="410" name="Google Shape;410;p28"/>
          <p:cNvSpPr/>
          <p:nvPr/>
        </p:nvSpPr>
        <p:spPr>
          <a:xfrm>
            <a:off x="3609911" y="85900"/>
            <a:ext cx="1924200" cy="4761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H</a:t>
            </a:r>
            <a:r>
              <a:rPr lang="en">
                <a:solidFill>
                  <a:srgbClr val="FFFFFF"/>
                </a:solidFill>
                <a:latin typeface="Sniglet"/>
                <a:ea typeface="Sniglet"/>
                <a:cs typeface="Sniglet"/>
                <a:sym typeface="Sniglet"/>
              </a:rPr>
              <a:t>R GBM</a:t>
            </a:r>
            <a:endParaRPr>
              <a:solidFill>
                <a:srgbClr val="FFFFFF"/>
              </a:solidFill>
              <a:latin typeface="Sniglet"/>
              <a:ea typeface="Sniglet"/>
              <a:cs typeface="Sniglet"/>
              <a:sym typeface="Sniglet"/>
            </a:endParaRPr>
          </a:p>
        </p:txBody>
      </p:sp>
      <p:pic>
        <p:nvPicPr>
          <p:cNvPr id="411" name="Google Shape;411;p28"/>
          <p:cNvPicPr preferRelativeResize="0"/>
          <p:nvPr/>
        </p:nvPicPr>
        <p:blipFill>
          <a:blip r:embed="rId5">
            <a:alphaModFix/>
          </a:blip>
          <a:stretch>
            <a:fillRect/>
          </a:stretch>
        </p:blipFill>
        <p:spPr>
          <a:xfrm>
            <a:off x="6261338" y="636550"/>
            <a:ext cx="2497123" cy="4202149"/>
          </a:xfrm>
          <a:prstGeom prst="rect">
            <a:avLst/>
          </a:prstGeom>
          <a:noFill/>
          <a:ln>
            <a:noFill/>
          </a:ln>
        </p:spPr>
      </p:pic>
      <p:sp>
        <p:nvSpPr>
          <p:cNvPr id="412" name="Google Shape;412;p28"/>
          <p:cNvSpPr/>
          <p:nvPr/>
        </p:nvSpPr>
        <p:spPr>
          <a:xfrm>
            <a:off x="6547836" y="85900"/>
            <a:ext cx="1924200" cy="4761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HR XgBoost</a:t>
            </a:r>
            <a:endParaRPr>
              <a:solidFill>
                <a:srgbClr val="FFFFFF"/>
              </a:solidFill>
              <a:latin typeface="Sniglet"/>
              <a:ea typeface="Sniglet"/>
              <a:cs typeface="Sniglet"/>
              <a:sym typeface="Snigle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29"/>
          <p:cNvSpPr txBox="1"/>
          <p:nvPr>
            <p:ph idx="4294967295" type="ctrTitle"/>
          </p:nvPr>
        </p:nvSpPr>
        <p:spPr>
          <a:xfrm>
            <a:off x="1822500" y="1202350"/>
            <a:ext cx="54570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Thanks!</a:t>
            </a:r>
            <a:endParaRPr sz="4800">
              <a:solidFill>
                <a:srgbClr val="FFFFFF"/>
              </a:solidFill>
            </a:endParaRPr>
          </a:p>
        </p:txBody>
      </p:sp>
      <p:sp>
        <p:nvSpPr>
          <p:cNvPr id="418" name="Google Shape;418;p29"/>
          <p:cNvSpPr txBox="1"/>
          <p:nvPr>
            <p:ph idx="4294967295" type="subTitle"/>
          </p:nvPr>
        </p:nvSpPr>
        <p:spPr>
          <a:xfrm>
            <a:off x="1275150" y="2376679"/>
            <a:ext cx="6593700" cy="2327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3600"/>
              <a:t>Any questions?</a:t>
            </a:r>
            <a:endParaRPr sz="3600"/>
          </a:p>
          <a:p>
            <a:pPr indent="0" lvl="0" marL="0" rtl="0" algn="l">
              <a:spcBef>
                <a:spcPts val="0"/>
              </a:spcBef>
              <a:spcAft>
                <a:spcPts val="0"/>
              </a:spcAft>
              <a:buNone/>
            </a:pPr>
            <a:r>
              <a:t/>
            </a:r>
            <a:endParaRPr>
              <a:solidFill>
                <a:schemeClr val="lt1"/>
              </a:solidFill>
            </a:endParaRPr>
          </a:p>
        </p:txBody>
      </p:sp>
      <p:sp>
        <p:nvSpPr>
          <p:cNvPr id="419" name="Google Shape;419;p29"/>
          <p:cNvSpPr/>
          <p:nvPr/>
        </p:nvSpPr>
        <p:spPr>
          <a:xfrm>
            <a:off x="3799402" y="2051575"/>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2"/>
          <p:cNvSpPr txBox="1"/>
          <p:nvPr>
            <p:ph idx="1" type="body"/>
          </p:nvPr>
        </p:nvSpPr>
        <p:spPr>
          <a:xfrm>
            <a:off x="1313700" y="1187750"/>
            <a:ext cx="6516600" cy="29283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sz="3000"/>
              <a:t>Project Goal</a:t>
            </a:r>
            <a:endParaRPr sz="3000"/>
          </a:p>
          <a:p>
            <a:pPr indent="-419100" lvl="0" marL="457200" marR="0" rtl="0" algn="l">
              <a:lnSpc>
                <a:spcPct val="100000"/>
              </a:lnSpc>
              <a:spcBef>
                <a:spcPts val="0"/>
              </a:spcBef>
              <a:spcAft>
                <a:spcPts val="0"/>
              </a:spcAft>
              <a:buSzPts val="3000"/>
              <a:buChar char="●"/>
            </a:pPr>
            <a:r>
              <a:rPr lang="en" sz="3000"/>
              <a:t>Model Selection</a:t>
            </a:r>
            <a:endParaRPr sz="3000"/>
          </a:p>
          <a:p>
            <a:pPr indent="-419100" lvl="1" marL="914400" marR="0" rtl="0" algn="l">
              <a:lnSpc>
                <a:spcPct val="100000"/>
              </a:lnSpc>
              <a:spcBef>
                <a:spcPts val="0"/>
              </a:spcBef>
              <a:spcAft>
                <a:spcPts val="0"/>
              </a:spcAft>
              <a:buSzPts val="3000"/>
              <a:buChar char="○"/>
            </a:pPr>
            <a:r>
              <a:rPr lang="en" sz="3000"/>
              <a:t>Baseline </a:t>
            </a:r>
            <a:endParaRPr sz="3000"/>
          </a:p>
          <a:p>
            <a:pPr indent="-419100" lvl="1" marL="914400" marR="0" rtl="0" algn="l">
              <a:lnSpc>
                <a:spcPct val="100000"/>
              </a:lnSpc>
              <a:spcBef>
                <a:spcPts val="0"/>
              </a:spcBef>
              <a:spcAft>
                <a:spcPts val="0"/>
              </a:spcAft>
              <a:buSzPts val="3000"/>
              <a:buChar char="○"/>
            </a:pPr>
            <a:r>
              <a:rPr lang="en" sz="3000"/>
              <a:t>Improvement </a:t>
            </a:r>
            <a:endParaRPr sz="3000"/>
          </a:p>
          <a:p>
            <a:pPr indent="-419100" lvl="0" marL="457200" marR="0" rtl="0" algn="l">
              <a:lnSpc>
                <a:spcPct val="100000"/>
              </a:lnSpc>
              <a:spcBef>
                <a:spcPts val="0"/>
              </a:spcBef>
              <a:spcAft>
                <a:spcPts val="0"/>
              </a:spcAft>
              <a:buSzPts val="3000"/>
              <a:buChar char="●"/>
            </a:pPr>
            <a:r>
              <a:rPr lang="en" sz="3000"/>
              <a:t>Evaluation</a:t>
            </a:r>
            <a:endParaRPr sz="3000"/>
          </a:p>
        </p:txBody>
      </p:sp>
      <p:sp>
        <p:nvSpPr>
          <p:cNvPr id="61" name="Google Shape;61;p12"/>
          <p:cNvSpPr txBox="1"/>
          <p:nvPr>
            <p:ph type="title"/>
          </p:nvPr>
        </p:nvSpPr>
        <p:spPr>
          <a:xfrm>
            <a:off x="4802575" y="167425"/>
            <a:ext cx="4497600" cy="6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AGENDA</a:t>
            </a:r>
            <a:endParaRPr/>
          </a:p>
        </p:txBody>
      </p:sp>
      <p:sp>
        <p:nvSpPr>
          <p:cNvPr id="62" name="Google Shape;62;p12"/>
          <p:cNvSpPr/>
          <p:nvPr/>
        </p:nvSpPr>
        <p:spPr>
          <a:xfrm>
            <a:off x="6656650" y="741302"/>
            <a:ext cx="1572939" cy="17749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idx="1" type="body"/>
          </p:nvPr>
        </p:nvSpPr>
        <p:spPr>
          <a:xfrm>
            <a:off x="524000" y="1109175"/>
            <a:ext cx="8229600" cy="300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Produce a predicted high resolution image as output based on the blurry and low-resolution input.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Evaluation on</a:t>
            </a:r>
            <a:endParaRPr/>
          </a:p>
          <a:p>
            <a:pPr indent="-355600" lvl="0" marL="457200" rtl="0" algn="l">
              <a:spcBef>
                <a:spcPts val="600"/>
              </a:spcBef>
              <a:spcAft>
                <a:spcPts val="0"/>
              </a:spcAft>
              <a:buSzPts val="2000"/>
              <a:buAutoNum type="arabicPeriod"/>
            </a:pPr>
            <a:r>
              <a:rPr lang="en">
                <a:solidFill>
                  <a:schemeClr val="lt1"/>
                </a:solidFill>
              </a:rPr>
              <a:t>Computational Efficiency - Running time on feature extraction and model training</a:t>
            </a:r>
            <a:endParaRPr/>
          </a:p>
          <a:p>
            <a:pPr indent="-355600" lvl="0" marL="457200" rtl="0" algn="l">
              <a:spcBef>
                <a:spcPts val="0"/>
              </a:spcBef>
              <a:spcAft>
                <a:spcPts val="0"/>
              </a:spcAft>
              <a:buSzPts val="2000"/>
              <a:buAutoNum type="arabicPeriod"/>
            </a:pPr>
            <a:r>
              <a:rPr lang="en"/>
              <a:t>Computational </a:t>
            </a:r>
            <a:r>
              <a:rPr lang="en"/>
              <a:t>Efficiency</a:t>
            </a:r>
            <a:r>
              <a:rPr lang="en"/>
              <a:t> - Running time on test data</a:t>
            </a:r>
            <a:endParaRPr/>
          </a:p>
          <a:p>
            <a:pPr indent="-355600" lvl="0" marL="457200" rtl="0" algn="l">
              <a:spcBef>
                <a:spcPts val="0"/>
              </a:spcBef>
              <a:spcAft>
                <a:spcPts val="0"/>
              </a:spcAft>
              <a:buSzPts val="2000"/>
              <a:buAutoNum type="arabicPeriod"/>
            </a:pPr>
            <a:r>
              <a:rPr lang="en"/>
              <a:t>Predictive Power - Error rate (PSNR)</a:t>
            </a:r>
            <a:endParaRPr/>
          </a:p>
        </p:txBody>
      </p:sp>
      <p:sp>
        <p:nvSpPr>
          <p:cNvPr id="68" name="Google Shape;68;p13"/>
          <p:cNvSpPr txBox="1"/>
          <p:nvPr>
            <p:ph type="title"/>
          </p:nvPr>
        </p:nvSpPr>
        <p:spPr>
          <a:xfrm>
            <a:off x="5007900" y="167425"/>
            <a:ext cx="4497600" cy="6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GOAL</a:t>
            </a:r>
            <a:endParaRPr/>
          </a:p>
        </p:txBody>
      </p:sp>
      <p:sp>
        <p:nvSpPr>
          <p:cNvPr id="69" name="Google Shape;69;p13"/>
          <p:cNvSpPr/>
          <p:nvPr/>
        </p:nvSpPr>
        <p:spPr>
          <a:xfrm>
            <a:off x="6656650" y="741302"/>
            <a:ext cx="1572939" cy="17749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grpSp>
        <p:nvGrpSpPr>
          <p:cNvPr id="74" name="Google Shape;74;p14"/>
          <p:cNvGrpSpPr/>
          <p:nvPr/>
        </p:nvGrpSpPr>
        <p:grpSpPr>
          <a:xfrm flipH="1">
            <a:off x="6195565" y="2514897"/>
            <a:ext cx="1033588" cy="113711"/>
            <a:chOff x="2266178" y="2764475"/>
            <a:chExt cx="1792245" cy="232966"/>
          </a:xfrm>
        </p:grpSpPr>
        <p:sp>
          <p:nvSpPr>
            <p:cNvPr id="75" name="Google Shape;75;p14"/>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14"/>
          <p:cNvGrpSpPr/>
          <p:nvPr/>
        </p:nvGrpSpPr>
        <p:grpSpPr>
          <a:xfrm>
            <a:off x="2988301" y="1140456"/>
            <a:ext cx="619938" cy="113781"/>
            <a:chOff x="2266178" y="2764475"/>
            <a:chExt cx="1792245" cy="232966"/>
          </a:xfrm>
        </p:grpSpPr>
        <p:sp>
          <p:nvSpPr>
            <p:cNvPr id="78" name="Google Shape;78;p14"/>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14"/>
          <p:cNvGrpSpPr/>
          <p:nvPr/>
        </p:nvGrpSpPr>
        <p:grpSpPr>
          <a:xfrm rot="5400000">
            <a:off x="893654" y="1598240"/>
            <a:ext cx="574970" cy="172258"/>
            <a:chOff x="271125" y="812725"/>
            <a:chExt cx="766525" cy="221725"/>
          </a:xfrm>
        </p:grpSpPr>
        <p:sp>
          <p:nvSpPr>
            <p:cNvPr id="81" name="Google Shape;81;p14"/>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4"/>
          <p:cNvSpPr/>
          <p:nvPr/>
        </p:nvSpPr>
        <p:spPr>
          <a:xfrm>
            <a:off x="570300" y="3471938"/>
            <a:ext cx="1123695" cy="625139"/>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txBox="1"/>
          <p:nvPr/>
        </p:nvSpPr>
        <p:spPr>
          <a:xfrm>
            <a:off x="597550" y="3538863"/>
            <a:ext cx="10692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9DAF8"/>
                </a:solidFill>
                <a:latin typeface="Sniglet"/>
                <a:ea typeface="Sniglet"/>
                <a:cs typeface="Sniglet"/>
                <a:sym typeface="Sniglet"/>
              </a:rPr>
              <a:t>Patch-Based Method</a:t>
            </a:r>
            <a:endParaRPr sz="1200">
              <a:solidFill>
                <a:srgbClr val="FFFFFF"/>
              </a:solidFill>
              <a:latin typeface="Sniglet"/>
              <a:ea typeface="Sniglet"/>
              <a:cs typeface="Sniglet"/>
              <a:sym typeface="Sniglet"/>
            </a:endParaRPr>
          </a:p>
        </p:txBody>
      </p:sp>
      <p:sp>
        <p:nvSpPr>
          <p:cNvPr id="85" name="Google Shape;85;p14"/>
          <p:cNvSpPr/>
          <p:nvPr/>
        </p:nvSpPr>
        <p:spPr>
          <a:xfrm>
            <a:off x="2979388" y="4104898"/>
            <a:ext cx="806877" cy="363235"/>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4"/>
          <p:cNvSpPr txBox="1"/>
          <p:nvPr/>
        </p:nvSpPr>
        <p:spPr>
          <a:xfrm>
            <a:off x="3007688" y="4131250"/>
            <a:ext cx="750300" cy="3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9DAF8"/>
                </a:solidFill>
                <a:latin typeface="Sniglet"/>
                <a:ea typeface="Sniglet"/>
                <a:cs typeface="Sniglet"/>
                <a:sym typeface="Sniglet"/>
              </a:rPr>
              <a:t>XgBoost</a:t>
            </a:r>
            <a:endParaRPr sz="1200">
              <a:solidFill>
                <a:srgbClr val="FFFFFF"/>
              </a:solidFill>
              <a:latin typeface="Sniglet"/>
              <a:ea typeface="Sniglet"/>
              <a:cs typeface="Sniglet"/>
              <a:sym typeface="Sniglet"/>
            </a:endParaRPr>
          </a:p>
        </p:txBody>
      </p:sp>
      <p:sp>
        <p:nvSpPr>
          <p:cNvPr id="87" name="Google Shape;87;p14"/>
          <p:cNvSpPr/>
          <p:nvPr/>
        </p:nvSpPr>
        <p:spPr>
          <a:xfrm>
            <a:off x="6961388" y="1912288"/>
            <a:ext cx="1437900" cy="1242600"/>
          </a:xfrm>
          <a:prstGeom prst="roundRect">
            <a:avLst>
              <a:gd fmla="val 16667" name="adj"/>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Test Images</a:t>
            </a:r>
            <a:endParaRPr>
              <a:solidFill>
                <a:srgbClr val="FFFFFF"/>
              </a:solidFill>
              <a:latin typeface="Sniglet"/>
              <a:ea typeface="Sniglet"/>
              <a:cs typeface="Sniglet"/>
              <a:sym typeface="Sniglet"/>
            </a:endParaRPr>
          </a:p>
          <a:p>
            <a:pPr indent="0" lvl="0" marL="0" rtl="0" algn="ctr">
              <a:spcBef>
                <a:spcPts val="0"/>
              </a:spcBef>
              <a:spcAft>
                <a:spcPts val="0"/>
              </a:spcAft>
              <a:buNone/>
            </a:pPr>
            <a:r>
              <a:rPr lang="en">
                <a:solidFill>
                  <a:srgbClr val="FFFFFF"/>
                </a:solidFill>
                <a:latin typeface="Sniglet"/>
                <a:ea typeface="Sniglet"/>
                <a:cs typeface="Sniglet"/>
                <a:sym typeface="Sniglet"/>
              </a:rPr>
              <a:t>(LR)</a:t>
            </a:r>
            <a:endParaRPr>
              <a:solidFill>
                <a:srgbClr val="FFFFFF"/>
              </a:solidFill>
              <a:latin typeface="Sniglet"/>
              <a:ea typeface="Sniglet"/>
              <a:cs typeface="Sniglet"/>
              <a:sym typeface="Sniglet"/>
            </a:endParaRPr>
          </a:p>
        </p:txBody>
      </p:sp>
      <p:sp>
        <p:nvSpPr>
          <p:cNvPr id="88" name="Google Shape;88;p14"/>
          <p:cNvSpPr/>
          <p:nvPr/>
        </p:nvSpPr>
        <p:spPr>
          <a:xfrm>
            <a:off x="4856463" y="3599088"/>
            <a:ext cx="1477200" cy="12426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Prediction</a:t>
            </a:r>
            <a:endParaRPr>
              <a:solidFill>
                <a:srgbClr val="FFFFFF"/>
              </a:solidFill>
              <a:latin typeface="Sniglet"/>
              <a:ea typeface="Sniglet"/>
              <a:cs typeface="Sniglet"/>
              <a:sym typeface="Sniglet"/>
            </a:endParaRPr>
          </a:p>
          <a:p>
            <a:pPr indent="0" lvl="0" marL="0" rtl="0" algn="ctr">
              <a:spcBef>
                <a:spcPts val="0"/>
              </a:spcBef>
              <a:spcAft>
                <a:spcPts val="0"/>
              </a:spcAft>
              <a:buNone/>
            </a:pPr>
            <a:r>
              <a:rPr lang="en">
                <a:solidFill>
                  <a:srgbClr val="FFFFFF"/>
                </a:solidFill>
                <a:latin typeface="Sniglet"/>
                <a:ea typeface="Sniglet"/>
                <a:cs typeface="Sniglet"/>
                <a:sym typeface="Sniglet"/>
              </a:rPr>
              <a:t>(HR)</a:t>
            </a:r>
            <a:endParaRPr>
              <a:solidFill>
                <a:srgbClr val="FFFFFF"/>
              </a:solidFill>
              <a:latin typeface="Sniglet"/>
              <a:ea typeface="Sniglet"/>
              <a:cs typeface="Sniglet"/>
              <a:sym typeface="Sniglet"/>
            </a:endParaRPr>
          </a:p>
        </p:txBody>
      </p:sp>
      <p:sp>
        <p:nvSpPr>
          <p:cNvPr id="89" name="Google Shape;89;p14"/>
          <p:cNvSpPr/>
          <p:nvPr/>
        </p:nvSpPr>
        <p:spPr>
          <a:xfrm>
            <a:off x="2979375" y="3538885"/>
            <a:ext cx="806877" cy="363235"/>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C9DAF8"/>
              </a:solidFill>
              <a:latin typeface="Sniglet"/>
              <a:ea typeface="Sniglet"/>
              <a:cs typeface="Sniglet"/>
              <a:sym typeface="Sniglet"/>
            </a:endParaRPr>
          </a:p>
        </p:txBody>
      </p:sp>
      <p:sp>
        <p:nvSpPr>
          <p:cNvPr id="90" name="Google Shape;90;p14"/>
          <p:cNvSpPr txBox="1"/>
          <p:nvPr/>
        </p:nvSpPr>
        <p:spPr>
          <a:xfrm>
            <a:off x="3032713" y="3593400"/>
            <a:ext cx="700200" cy="2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9DAF8"/>
                </a:solidFill>
                <a:latin typeface="Sniglet"/>
                <a:ea typeface="Sniglet"/>
                <a:cs typeface="Sniglet"/>
                <a:sym typeface="Sniglet"/>
              </a:rPr>
              <a:t>GBM</a:t>
            </a:r>
            <a:endParaRPr sz="1200">
              <a:solidFill>
                <a:srgbClr val="C9DAF8"/>
              </a:solidFill>
              <a:latin typeface="Sniglet"/>
              <a:ea typeface="Sniglet"/>
              <a:cs typeface="Sniglet"/>
              <a:sym typeface="Sniglet"/>
            </a:endParaRPr>
          </a:p>
        </p:txBody>
      </p:sp>
      <p:grpSp>
        <p:nvGrpSpPr>
          <p:cNvPr id="91" name="Google Shape;91;p14"/>
          <p:cNvGrpSpPr/>
          <p:nvPr/>
        </p:nvGrpSpPr>
        <p:grpSpPr>
          <a:xfrm rot="5400000">
            <a:off x="5267957" y="3441672"/>
            <a:ext cx="446807" cy="138955"/>
            <a:chOff x="271125" y="812725"/>
            <a:chExt cx="766525" cy="221725"/>
          </a:xfrm>
        </p:grpSpPr>
        <p:sp>
          <p:nvSpPr>
            <p:cNvPr id="92" name="Google Shape;92;p14"/>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3" name="Google Shape;93;p14"/>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94" name="Google Shape;94;p14"/>
          <p:cNvSpPr txBox="1"/>
          <p:nvPr/>
        </p:nvSpPr>
        <p:spPr>
          <a:xfrm>
            <a:off x="2085950" y="918800"/>
            <a:ext cx="1069200" cy="2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9DAF8"/>
                </a:solidFill>
                <a:latin typeface="Sniglet"/>
                <a:ea typeface="Sniglet"/>
                <a:cs typeface="Sniglet"/>
                <a:sym typeface="Sniglet"/>
              </a:rPr>
              <a:t>Cross Validation</a:t>
            </a:r>
            <a:endParaRPr sz="1200">
              <a:solidFill>
                <a:srgbClr val="C9DAF8"/>
              </a:solidFill>
              <a:latin typeface="Sniglet"/>
              <a:ea typeface="Sniglet"/>
              <a:cs typeface="Sniglet"/>
              <a:sym typeface="Sniglet"/>
            </a:endParaRPr>
          </a:p>
          <a:p>
            <a:pPr indent="0" lvl="0" marL="0" rtl="0" algn="ctr">
              <a:spcBef>
                <a:spcPts val="0"/>
              </a:spcBef>
              <a:spcAft>
                <a:spcPts val="0"/>
              </a:spcAft>
              <a:buNone/>
            </a:pPr>
            <a:r>
              <a:t/>
            </a:r>
            <a:endParaRPr sz="1200">
              <a:solidFill>
                <a:srgbClr val="C9DAF8"/>
              </a:solidFill>
              <a:latin typeface="Sniglet"/>
              <a:ea typeface="Sniglet"/>
              <a:cs typeface="Sniglet"/>
              <a:sym typeface="Sniglet"/>
            </a:endParaRPr>
          </a:p>
        </p:txBody>
      </p:sp>
      <p:sp>
        <p:nvSpPr>
          <p:cNvPr id="95" name="Google Shape;95;p14"/>
          <p:cNvSpPr/>
          <p:nvPr/>
        </p:nvSpPr>
        <p:spPr>
          <a:xfrm>
            <a:off x="3610513" y="962211"/>
            <a:ext cx="1019556" cy="446795"/>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C9DAF8"/>
              </a:solidFill>
              <a:latin typeface="Sniglet"/>
              <a:ea typeface="Sniglet"/>
              <a:cs typeface="Sniglet"/>
              <a:sym typeface="Sniglet"/>
            </a:endParaRPr>
          </a:p>
        </p:txBody>
      </p:sp>
      <p:sp>
        <p:nvSpPr>
          <p:cNvPr id="96" name="Google Shape;96;p14"/>
          <p:cNvSpPr txBox="1"/>
          <p:nvPr/>
        </p:nvSpPr>
        <p:spPr>
          <a:xfrm>
            <a:off x="3610512" y="1069050"/>
            <a:ext cx="1069200" cy="2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9DAF8"/>
                </a:solidFill>
                <a:latin typeface="Sniglet"/>
                <a:ea typeface="Sniglet"/>
                <a:cs typeface="Sniglet"/>
                <a:sym typeface="Sniglet"/>
              </a:rPr>
              <a:t>Parameters</a:t>
            </a:r>
            <a:endParaRPr sz="1200">
              <a:solidFill>
                <a:srgbClr val="C9DAF8"/>
              </a:solidFill>
              <a:latin typeface="Sniglet"/>
              <a:ea typeface="Sniglet"/>
              <a:cs typeface="Sniglet"/>
              <a:sym typeface="Sniglet"/>
            </a:endParaRPr>
          </a:p>
        </p:txBody>
      </p:sp>
      <p:sp>
        <p:nvSpPr>
          <p:cNvPr id="97" name="Google Shape;97;p14"/>
          <p:cNvSpPr/>
          <p:nvPr/>
        </p:nvSpPr>
        <p:spPr>
          <a:xfrm>
            <a:off x="2085950" y="988186"/>
            <a:ext cx="1123695" cy="446795"/>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C9DAF8"/>
              </a:solidFill>
              <a:latin typeface="Sniglet"/>
              <a:ea typeface="Sniglet"/>
              <a:cs typeface="Sniglet"/>
              <a:sym typeface="Sniglet"/>
            </a:endParaRPr>
          </a:p>
        </p:txBody>
      </p:sp>
      <p:grpSp>
        <p:nvGrpSpPr>
          <p:cNvPr id="98" name="Google Shape;98;p14"/>
          <p:cNvGrpSpPr/>
          <p:nvPr/>
        </p:nvGrpSpPr>
        <p:grpSpPr>
          <a:xfrm rot="5400000">
            <a:off x="5513819" y="3441672"/>
            <a:ext cx="446807" cy="138955"/>
            <a:chOff x="271125" y="812725"/>
            <a:chExt cx="766525" cy="221725"/>
          </a:xfrm>
        </p:grpSpPr>
        <p:sp>
          <p:nvSpPr>
            <p:cNvPr id="99" name="Google Shape;99;p14"/>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0" name="Google Shape;100;p14"/>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01" name="Google Shape;101;p14"/>
          <p:cNvGrpSpPr/>
          <p:nvPr/>
        </p:nvGrpSpPr>
        <p:grpSpPr>
          <a:xfrm flipH="1" rot="-6369456">
            <a:off x="3820922" y="1505740"/>
            <a:ext cx="648366" cy="473367"/>
            <a:chOff x="1113100" y="2199475"/>
            <a:chExt cx="801900" cy="709925"/>
          </a:xfrm>
        </p:grpSpPr>
        <p:sp>
          <p:nvSpPr>
            <p:cNvPr id="102" name="Google Shape;102;p14"/>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4"/>
          <p:cNvGrpSpPr/>
          <p:nvPr/>
        </p:nvGrpSpPr>
        <p:grpSpPr>
          <a:xfrm flipH="1" rot="2111503">
            <a:off x="2386585" y="1505729"/>
            <a:ext cx="648406" cy="473412"/>
            <a:chOff x="1113100" y="2199475"/>
            <a:chExt cx="801900" cy="709925"/>
          </a:xfrm>
        </p:grpSpPr>
        <p:sp>
          <p:nvSpPr>
            <p:cNvPr id="105" name="Google Shape;105;p14"/>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4"/>
          <p:cNvSpPr/>
          <p:nvPr/>
        </p:nvSpPr>
        <p:spPr>
          <a:xfrm>
            <a:off x="413200" y="335313"/>
            <a:ext cx="1437900" cy="1242600"/>
          </a:xfrm>
          <a:prstGeom prst="roundRect">
            <a:avLst>
              <a:gd fmla="val 16667" name="adj"/>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1500</a:t>
            </a:r>
            <a:endParaRPr>
              <a:solidFill>
                <a:srgbClr val="FFFFFF"/>
              </a:solidFill>
              <a:latin typeface="Sniglet"/>
              <a:ea typeface="Sniglet"/>
              <a:cs typeface="Sniglet"/>
              <a:sym typeface="Sniglet"/>
            </a:endParaRPr>
          </a:p>
          <a:p>
            <a:pPr indent="0" lvl="0" marL="0" rtl="0" algn="ctr">
              <a:spcBef>
                <a:spcPts val="0"/>
              </a:spcBef>
              <a:spcAft>
                <a:spcPts val="0"/>
              </a:spcAft>
              <a:buNone/>
            </a:pPr>
            <a:r>
              <a:rPr lang="en">
                <a:solidFill>
                  <a:srgbClr val="FFFFFF"/>
                </a:solidFill>
                <a:latin typeface="Sniglet"/>
                <a:ea typeface="Sniglet"/>
                <a:cs typeface="Sniglet"/>
                <a:sym typeface="Sniglet"/>
              </a:rPr>
              <a:t>Train  Images</a:t>
            </a:r>
            <a:endParaRPr>
              <a:solidFill>
                <a:srgbClr val="FFFFFF"/>
              </a:solidFill>
              <a:latin typeface="Sniglet"/>
              <a:ea typeface="Sniglet"/>
              <a:cs typeface="Sniglet"/>
              <a:sym typeface="Sniglet"/>
            </a:endParaRPr>
          </a:p>
          <a:p>
            <a:pPr indent="0" lvl="0" marL="0" rtl="0" algn="ctr">
              <a:spcBef>
                <a:spcPts val="0"/>
              </a:spcBef>
              <a:spcAft>
                <a:spcPts val="0"/>
              </a:spcAft>
              <a:buNone/>
            </a:pPr>
            <a:r>
              <a:rPr lang="en">
                <a:solidFill>
                  <a:srgbClr val="FFFFFF"/>
                </a:solidFill>
                <a:latin typeface="Sniglet"/>
                <a:ea typeface="Sniglet"/>
                <a:cs typeface="Sniglet"/>
                <a:sym typeface="Sniglet"/>
              </a:rPr>
              <a:t>(LR+HR)</a:t>
            </a:r>
            <a:endParaRPr>
              <a:solidFill>
                <a:srgbClr val="FFFFFF"/>
              </a:solidFill>
              <a:latin typeface="Sniglet"/>
              <a:ea typeface="Sniglet"/>
              <a:cs typeface="Sniglet"/>
              <a:sym typeface="Sniglet"/>
            </a:endParaRPr>
          </a:p>
        </p:txBody>
      </p:sp>
      <p:sp>
        <p:nvSpPr>
          <p:cNvPr id="108" name="Google Shape;108;p14"/>
          <p:cNvSpPr/>
          <p:nvPr/>
        </p:nvSpPr>
        <p:spPr>
          <a:xfrm>
            <a:off x="369863" y="1771925"/>
            <a:ext cx="1572900" cy="1572900"/>
          </a:xfrm>
          <a:prstGeom prst="ellipse">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Extract Feature</a:t>
            </a:r>
            <a:endParaRPr sz="1600">
              <a:solidFill>
                <a:srgbClr val="FFFFFF"/>
              </a:solidFill>
              <a:latin typeface="Sniglet"/>
              <a:ea typeface="Sniglet"/>
              <a:cs typeface="Sniglet"/>
              <a:sym typeface="Sniglet"/>
            </a:endParaRPr>
          </a:p>
        </p:txBody>
      </p:sp>
      <p:sp>
        <p:nvSpPr>
          <p:cNvPr id="109" name="Google Shape;109;p14"/>
          <p:cNvSpPr/>
          <p:nvPr/>
        </p:nvSpPr>
        <p:spPr>
          <a:xfrm>
            <a:off x="2596363" y="1771913"/>
            <a:ext cx="1572900" cy="1572900"/>
          </a:xfrm>
          <a:prstGeom prst="ellipse">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Model </a:t>
            </a:r>
            <a:r>
              <a:rPr lang="en" sz="1600">
                <a:solidFill>
                  <a:srgbClr val="FFFFFF"/>
                </a:solidFill>
                <a:latin typeface="Sniglet"/>
                <a:ea typeface="Sniglet"/>
                <a:cs typeface="Sniglet"/>
                <a:sym typeface="Sniglet"/>
              </a:rPr>
              <a:t>Selection</a:t>
            </a:r>
            <a:endParaRPr sz="1600">
              <a:solidFill>
                <a:srgbClr val="FFFFFF"/>
              </a:solidFill>
              <a:latin typeface="Sniglet"/>
              <a:ea typeface="Sniglet"/>
              <a:cs typeface="Sniglet"/>
              <a:sym typeface="Sniglet"/>
            </a:endParaRPr>
          </a:p>
        </p:txBody>
      </p:sp>
      <p:grpSp>
        <p:nvGrpSpPr>
          <p:cNvPr id="110" name="Google Shape;110;p14"/>
          <p:cNvGrpSpPr/>
          <p:nvPr/>
        </p:nvGrpSpPr>
        <p:grpSpPr>
          <a:xfrm>
            <a:off x="1851103" y="2483006"/>
            <a:ext cx="821386" cy="177497"/>
            <a:chOff x="2266178" y="2764475"/>
            <a:chExt cx="1792245" cy="232966"/>
          </a:xfrm>
        </p:grpSpPr>
        <p:sp>
          <p:nvSpPr>
            <p:cNvPr id="111" name="Google Shape;111;p14"/>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4"/>
          <p:cNvSpPr/>
          <p:nvPr/>
        </p:nvSpPr>
        <p:spPr>
          <a:xfrm>
            <a:off x="871175" y="4534700"/>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nvSpPr>
        <p:spPr>
          <a:xfrm>
            <a:off x="837638" y="4224188"/>
            <a:ext cx="7698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Sniglet"/>
                <a:ea typeface="Sniglet"/>
                <a:cs typeface="Sniglet"/>
                <a:sym typeface="Sniglet"/>
              </a:rPr>
              <a:t>65.16</a:t>
            </a:r>
            <a:r>
              <a:rPr b="1" lang="en" sz="1200">
                <a:solidFill>
                  <a:srgbClr val="FF0000"/>
                </a:solidFill>
                <a:latin typeface="Sniglet"/>
                <a:ea typeface="Sniglet"/>
                <a:cs typeface="Sniglet"/>
                <a:sym typeface="Sniglet"/>
              </a:rPr>
              <a:t>s</a:t>
            </a:r>
            <a:endParaRPr b="1">
              <a:solidFill>
                <a:srgbClr val="FF0000"/>
              </a:solidFill>
            </a:endParaRPr>
          </a:p>
        </p:txBody>
      </p:sp>
      <p:sp>
        <p:nvSpPr>
          <p:cNvPr id="115" name="Google Shape;115;p14"/>
          <p:cNvSpPr/>
          <p:nvPr/>
        </p:nvSpPr>
        <p:spPr>
          <a:xfrm>
            <a:off x="4769063" y="1771925"/>
            <a:ext cx="1572900" cy="1572900"/>
          </a:xfrm>
          <a:prstGeom prst="ellipse">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Model Training</a:t>
            </a:r>
            <a:endParaRPr sz="1600">
              <a:solidFill>
                <a:srgbClr val="FFFFFF"/>
              </a:solidFill>
              <a:latin typeface="Sniglet"/>
              <a:ea typeface="Sniglet"/>
              <a:cs typeface="Sniglet"/>
              <a:sym typeface="Sniglet"/>
            </a:endParaRPr>
          </a:p>
        </p:txBody>
      </p:sp>
      <p:sp>
        <p:nvSpPr>
          <p:cNvPr id="116" name="Google Shape;116;p14"/>
          <p:cNvSpPr txBox="1"/>
          <p:nvPr>
            <p:ph type="title"/>
          </p:nvPr>
        </p:nvSpPr>
        <p:spPr>
          <a:xfrm>
            <a:off x="5981125" y="167425"/>
            <a:ext cx="33192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PROCEDURE</a:t>
            </a:r>
            <a:endParaRPr/>
          </a:p>
        </p:txBody>
      </p:sp>
      <p:sp>
        <p:nvSpPr>
          <p:cNvPr id="117" name="Google Shape;117;p14"/>
          <p:cNvSpPr/>
          <p:nvPr/>
        </p:nvSpPr>
        <p:spPr>
          <a:xfrm>
            <a:off x="6656650" y="741302"/>
            <a:ext cx="1572939" cy="17749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6731588" y="4065450"/>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txBox="1"/>
          <p:nvPr/>
        </p:nvSpPr>
        <p:spPr>
          <a:xfrm>
            <a:off x="6661001" y="3754950"/>
            <a:ext cx="11946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FE2F3"/>
                </a:solidFill>
                <a:latin typeface="Sniglet"/>
                <a:ea typeface="Sniglet"/>
                <a:cs typeface="Sniglet"/>
                <a:sym typeface="Sniglet"/>
              </a:rPr>
              <a:t>GBM</a:t>
            </a:r>
            <a:r>
              <a:rPr b="1" lang="en" sz="1200">
                <a:solidFill>
                  <a:srgbClr val="D9D9D9"/>
                </a:solidFill>
                <a:latin typeface="Sniglet"/>
                <a:ea typeface="Sniglet"/>
                <a:cs typeface="Sniglet"/>
                <a:sym typeface="Sniglet"/>
              </a:rPr>
              <a:t>  </a:t>
            </a:r>
            <a:r>
              <a:rPr b="1" lang="en" sz="1200">
                <a:solidFill>
                  <a:srgbClr val="FF0000"/>
                </a:solidFill>
                <a:latin typeface="Sniglet"/>
                <a:ea typeface="Sniglet"/>
                <a:cs typeface="Sniglet"/>
                <a:sym typeface="Sniglet"/>
              </a:rPr>
              <a:t>4426.86</a:t>
            </a:r>
            <a:r>
              <a:rPr b="1" lang="en" sz="1200">
                <a:solidFill>
                  <a:srgbClr val="FF0000"/>
                </a:solidFill>
                <a:latin typeface="Sniglet"/>
                <a:ea typeface="Sniglet"/>
                <a:cs typeface="Sniglet"/>
                <a:sym typeface="Sniglet"/>
              </a:rPr>
              <a:t>s</a:t>
            </a:r>
            <a:endParaRPr b="1">
              <a:solidFill>
                <a:srgbClr val="FF0000"/>
              </a:solidFill>
            </a:endParaRPr>
          </a:p>
        </p:txBody>
      </p:sp>
      <p:sp>
        <p:nvSpPr>
          <p:cNvPr id="120" name="Google Shape;120;p14"/>
          <p:cNvSpPr/>
          <p:nvPr/>
        </p:nvSpPr>
        <p:spPr>
          <a:xfrm>
            <a:off x="6690175" y="4631450"/>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nvSpPr>
        <p:spPr>
          <a:xfrm>
            <a:off x="6656638" y="4320950"/>
            <a:ext cx="14379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FE2F3"/>
                </a:solidFill>
                <a:latin typeface="Sniglet"/>
                <a:ea typeface="Sniglet"/>
                <a:cs typeface="Sniglet"/>
                <a:sym typeface="Sniglet"/>
              </a:rPr>
              <a:t>XgBoost  </a:t>
            </a:r>
            <a:r>
              <a:rPr b="1" lang="en" sz="1200">
                <a:solidFill>
                  <a:srgbClr val="FF0000"/>
                </a:solidFill>
                <a:latin typeface="Sniglet"/>
                <a:ea typeface="Sniglet"/>
                <a:cs typeface="Sniglet"/>
                <a:sym typeface="Sniglet"/>
              </a:rPr>
              <a:t>988.44s</a:t>
            </a:r>
            <a:endParaRPr b="1">
              <a:solidFill>
                <a:srgbClr val="FF0000"/>
              </a:solidFill>
            </a:endParaRPr>
          </a:p>
        </p:txBody>
      </p:sp>
      <p:grpSp>
        <p:nvGrpSpPr>
          <p:cNvPr id="122" name="Google Shape;122;p14"/>
          <p:cNvGrpSpPr/>
          <p:nvPr/>
        </p:nvGrpSpPr>
        <p:grpSpPr>
          <a:xfrm>
            <a:off x="4002469" y="2506970"/>
            <a:ext cx="863145" cy="177497"/>
            <a:chOff x="2266178" y="2764475"/>
            <a:chExt cx="1792245" cy="232966"/>
          </a:xfrm>
        </p:grpSpPr>
        <p:sp>
          <p:nvSpPr>
            <p:cNvPr id="123" name="Google Shape;123;p14"/>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4"/>
          <p:cNvSpPr/>
          <p:nvPr/>
        </p:nvSpPr>
        <p:spPr>
          <a:xfrm>
            <a:off x="4979550" y="968700"/>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txBox="1"/>
          <p:nvPr/>
        </p:nvSpPr>
        <p:spPr>
          <a:xfrm>
            <a:off x="4908949" y="658200"/>
            <a:ext cx="11946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FE2F3"/>
                </a:solidFill>
                <a:latin typeface="Sniglet"/>
                <a:ea typeface="Sniglet"/>
                <a:cs typeface="Sniglet"/>
                <a:sym typeface="Sniglet"/>
              </a:rPr>
              <a:t>GBM  </a:t>
            </a:r>
            <a:r>
              <a:rPr b="1" lang="en" sz="1200">
                <a:solidFill>
                  <a:srgbClr val="FF0000"/>
                </a:solidFill>
                <a:latin typeface="Sniglet"/>
                <a:ea typeface="Sniglet"/>
                <a:cs typeface="Sniglet"/>
                <a:sym typeface="Sniglet"/>
              </a:rPr>
              <a:t>4588.63s</a:t>
            </a:r>
            <a:endParaRPr b="1">
              <a:solidFill>
                <a:srgbClr val="FF0000"/>
              </a:solidFill>
            </a:endParaRPr>
          </a:p>
        </p:txBody>
      </p:sp>
      <p:sp>
        <p:nvSpPr>
          <p:cNvPr id="127" name="Google Shape;127;p14"/>
          <p:cNvSpPr/>
          <p:nvPr/>
        </p:nvSpPr>
        <p:spPr>
          <a:xfrm>
            <a:off x="4979550" y="1490000"/>
            <a:ext cx="619936" cy="5439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txBox="1"/>
          <p:nvPr/>
        </p:nvSpPr>
        <p:spPr>
          <a:xfrm>
            <a:off x="4903588" y="1198300"/>
            <a:ext cx="13059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FE2F3"/>
                </a:solidFill>
                <a:latin typeface="Sniglet"/>
                <a:ea typeface="Sniglet"/>
                <a:cs typeface="Sniglet"/>
                <a:sym typeface="Sniglet"/>
              </a:rPr>
              <a:t>XgBoost</a:t>
            </a:r>
            <a:r>
              <a:rPr b="1" lang="en" sz="1200">
                <a:solidFill>
                  <a:srgbClr val="D9D9D9"/>
                </a:solidFill>
                <a:latin typeface="Sniglet"/>
                <a:ea typeface="Sniglet"/>
                <a:cs typeface="Sniglet"/>
                <a:sym typeface="Sniglet"/>
              </a:rPr>
              <a:t>  </a:t>
            </a:r>
            <a:r>
              <a:rPr b="1" lang="en" sz="1200">
                <a:solidFill>
                  <a:srgbClr val="FF0000"/>
                </a:solidFill>
                <a:latin typeface="Sniglet"/>
                <a:ea typeface="Sniglet"/>
                <a:cs typeface="Sniglet"/>
                <a:sym typeface="Sniglet"/>
              </a:rPr>
              <a:t>537.67s</a:t>
            </a:r>
            <a:endParaRPr b="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grpSp>
        <p:nvGrpSpPr>
          <p:cNvPr id="133" name="Google Shape;133;p15"/>
          <p:cNvGrpSpPr/>
          <p:nvPr/>
        </p:nvGrpSpPr>
        <p:grpSpPr>
          <a:xfrm>
            <a:off x="306380" y="1794440"/>
            <a:ext cx="1629476" cy="1554628"/>
            <a:chOff x="222705" y="1767828"/>
            <a:chExt cx="1629476" cy="1554628"/>
          </a:xfrm>
        </p:grpSpPr>
        <p:sp>
          <p:nvSpPr>
            <p:cNvPr id="134" name="Google Shape;134;p15"/>
            <p:cNvSpPr/>
            <p:nvPr/>
          </p:nvSpPr>
          <p:spPr>
            <a:xfrm>
              <a:off x="222705" y="1767828"/>
              <a:ext cx="1629476" cy="1554628"/>
            </a:xfrm>
            <a:custGeom>
              <a:rect b="b" l="l" r="r" t="t"/>
              <a:pathLst>
                <a:path extrusionOk="0" h="68584" w="71886">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316202" y="2024963"/>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316202" y="2307388"/>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316202" y="2589813"/>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316202" y="2872238"/>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rot="5400000">
              <a:off x="-186523" y="2493663"/>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rot="5400000">
              <a:off x="103114" y="2493663"/>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rot="5400000">
              <a:off x="392752" y="2493650"/>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rot="5400000">
              <a:off x="704052" y="2493650"/>
              <a:ext cx="1442481"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rot="2700000">
              <a:off x="1119226" y="2173935"/>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2700000">
              <a:off x="829976" y="2463185"/>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flipH="1" rot="-2700000">
              <a:off x="829976" y="2463185"/>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flipH="1" rot="-2700000">
              <a:off x="1119226" y="2173935"/>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5"/>
            <p:cNvGrpSpPr/>
            <p:nvPr/>
          </p:nvGrpSpPr>
          <p:grpSpPr>
            <a:xfrm>
              <a:off x="1123778" y="2373917"/>
              <a:ext cx="289236" cy="289236"/>
              <a:chOff x="3025653" y="2400529"/>
              <a:chExt cx="289236" cy="289236"/>
            </a:xfrm>
          </p:grpSpPr>
          <p:sp>
            <p:nvSpPr>
              <p:cNvPr id="148" name="Google Shape;148;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5"/>
            <p:cNvGrpSpPr/>
            <p:nvPr/>
          </p:nvGrpSpPr>
          <p:grpSpPr>
            <a:xfrm>
              <a:off x="1123778" y="2663167"/>
              <a:ext cx="289236" cy="289236"/>
              <a:chOff x="3025653" y="2400529"/>
              <a:chExt cx="289236" cy="289236"/>
            </a:xfrm>
          </p:grpSpPr>
          <p:sp>
            <p:nvSpPr>
              <p:cNvPr id="151" name="Google Shape;151;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5"/>
            <p:cNvGrpSpPr/>
            <p:nvPr/>
          </p:nvGrpSpPr>
          <p:grpSpPr>
            <a:xfrm>
              <a:off x="834528" y="2663167"/>
              <a:ext cx="289236" cy="289236"/>
              <a:chOff x="3025653" y="2400529"/>
              <a:chExt cx="289236" cy="289236"/>
            </a:xfrm>
          </p:grpSpPr>
          <p:sp>
            <p:nvSpPr>
              <p:cNvPr id="154" name="Google Shape;154;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5"/>
            <p:cNvGrpSpPr/>
            <p:nvPr/>
          </p:nvGrpSpPr>
          <p:grpSpPr>
            <a:xfrm>
              <a:off x="545278" y="2663167"/>
              <a:ext cx="289236" cy="289236"/>
              <a:chOff x="3025653" y="2400529"/>
              <a:chExt cx="289236" cy="289236"/>
            </a:xfrm>
          </p:grpSpPr>
          <p:sp>
            <p:nvSpPr>
              <p:cNvPr id="157" name="Google Shape;157;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5"/>
            <p:cNvGrpSpPr/>
            <p:nvPr/>
          </p:nvGrpSpPr>
          <p:grpSpPr>
            <a:xfrm>
              <a:off x="545278" y="2373917"/>
              <a:ext cx="289236" cy="289236"/>
              <a:chOff x="3025653" y="2400529"/>
              <a:chExt cx="289236" cy="289236"/>
            </a:xfrm>
          </p:grpSpPr>
          <p:sp>
            <p:nvSpPr>
              <p:cNvPr id="160" name="Google Shape;160;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5"/>
            <p:cNvGrpSpPr/>
            <p:nvPr/>
          </p:nvGrpSpPr>
          <p:grpSpPr>
            <a:xfrm>
              <a:off x="545278" y="2084667"/>
              <a:ext cx="289236" cy="289236"/>
              <a:chOff x="3025653" y="2400529"/>
              <a:chExt cx="289236" cy="289236"/>
            </a:xfrm>
          </p:grpSpPr>
          <p:sp>
            <p:nvSpPr>
              <p:cNvPr id="163" name="Google Shape;163;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5"/>
            <p:cNvGrpSpPr/>
            <p:nvPr/>
          </p:nvGrpSpPr>
          <p:grpSpPr>
            <a:xfrm>
              <a:off x="834528" y="2084667"/>
              <a:ext cx="289236" cy="289236"/>
              <a:chOff x="3025653" y="2400529"/>
              <a:chExt cx="289236" cy="289236"/>
            </a:xfrm>
          </p:grpSpPr>
          <p:sp>
            <p:nvSpPr>
              <p:cNvPr id="166" name="Google Shape;166;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 name="Google Shape;168;p15"/>
          <p:cNvSpPr/>
          <p:nvPr/>
        </p:nvSpPr>
        <p:spPr>
          <a:xfrm>
            <a:off x="2385550" y="2371338"/>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vectorize</a:t>
            </a:r>
            <a:endParaRPr>
              <a:solidFill>
                <a:srgbClr val="FFFFFF"/>
              </a:solidFill>
              <a:latin typeface="Sniglet"/>
              <a:ea typeface="Sniglet"/>
              <a:cs typeface="Sniglet"/>
              <a:sym typeface="Sniglet"/>
            </a:endParaRPr>
          </a:p>
        </p:txBody>
      </p:sp>
      <p:sp>
        <p:nvSpPr>
          <p:cNvPr id="169" name="Google Shape;169;p15"/>
          <p:cNvSpPr/>
          <p:nvPr/>
        </p:nvSpPr>
        <p:spPr>
          <a:xfrm>
            <a:off x="5412288" y="1659513"/>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GBM1</a:t>
            </a:r>
            <a:endParaRPr>
              <a:solidFill>
                <a:srgbClr val="FFFFFF"/>
              </a:solidFill>
              <a:latin typeface="Sniglet"/>
              <a:ea typeface="Sniglet"/>
              <a:cs typeface="Sniglet"/>
              <a:sym typeface="Sniglet"/>
            </a:endParaRPr>
          </a:p>
        </p:txBody>
      </p:sp>
      <p:grpSp>
        <p:nvGrpSpPr>
          <p:cNvPr id="170" name="Google Shape;170;p15"/>
          <p:cNvGrpSpPr/>
          <p:nvPr/>
        </p:nvGrpSpPr>
        <p:grpSpPr>
          <a:xfrm>
            <a:off x="3926351" y="1365425"/>
            <a:ext cx="562399" cy="2586778"/>
            <a:chOff x="3774676" y="1278350"/>
            <a:chExt cx="562399" cy="2586778"/>
          </a:xfrm>
        </p:grpSpPr>
        <p:grpSp>
          <p:nvGrpSpPr>
            <p:cNvPr id="171" name="Google Shape;171;p15"/>
            <p:cNvGrpSpPr/>
            <p:nvPr/>
          </p:nvGrpSpPr>
          <p:grpSpPr>
            <a:xfrm>
              <a:off x="3774676" y="1278350"/>
              <a:ext cx="562399" cy="2586778"/>
              <a:chOff x="3690326" y="1380975"/>
              <a:chExt cx="562399" cy="2586778"/>
            </a:xfrm>
          </p:grpSpPr>
          <p:sp>
            <p:nvSpPr>
              <p:cNvPr id="172" name="Google Shape;172;p15"/>
              <p:cNvSpPr/>
              <p:nvPr/>
            </p:nvSpPr>
            <p:spPr>
              <a:xfrm>
                <a:off x="3780667" y="1380975"/>
                <a:ext cx="401949"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rot="5400000">
                <a:off x="2492631" y="2628470"/>
                <a:ext cx="2498389"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3780667" y="1691450"/>
                <a:ext cx="401949"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3780667" y="2001925"/>
                <a:ext cx="401949"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3780675" y="2312400"/>
                <a:ext cx="401949"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3780667" y="2622875"/>
                <a:ext cx="401949"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3780667" y="2933350"/>
                <a:ext cx="401949"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3793317" y="3243825"/>
                <a:ext cx="401949"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3780667" y="3554300"/>
                <a:ext cx="401949"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rot="5400000">
                <a:off x="2952031" y="2628470"/>
                <a:ext cx="2498389" cy="102999"/>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3780667" y="3864775"/>
                <a:ext cx="401949"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5"/>
            <p:cNvGrpSpPr/>
            <p:nvPr/>
          </p:nvGrpSpPr>
          <p:grpSpPr>
            <a:xfrm>
              <a:off x="3911284" y="1342517"/>
              <a:ext cx="289236" cy="289236"/>
              <a:chOff x="3025653" y="2400529"/>
              <a:chExt cx="289236" cy="289236"/>
            </a:xfrm>
          </p:grpSpPr>
          <p:sp>
            <p:nvSpPr>
              <p:cNvPr id="184" name="Google Shape;184;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5"/>
            <p:cNvGrpSpPr/>
            <p:nvPr/>
          </p:nvGrpSpPr>
          <p:grpSpPr>
            <a:xfrm>
              <a:off x="3911278" y="1631742"/>
              <a:ext cx="289236" cy="289236"/>
              <a:chOff x="3025653" y="2400529"/>
              <a:chExt cx="289236" cy="289236"/>
            </a:xfrm>
          </p:grpSpPr>
          <p:sp>
            <p:nvSpPr>
              <p:cNvPr id="187" name="Google Shape;187;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5"/>
            <p:cNvGrpSpPr/>
            <p:nvPr/>
          </p:nvGrpSpPr>
          <p:grpSpPr>
            <a:xfrm>
              <a:off x="3950997" y="1958005"/>
              <a:ext cx="289236" cy="289236"/>
              <a:chOff x="3025653" y="2400529"/>
              <a:chExt cx="289236" cy="289236"/>
            </a:xfrm>
          </p:grpSpPr>
          <p:sp>
            <p:nvSpPr>
              <p:cNvPr id="190" name="Google Shape;190;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5"/>
            <p:cNvGrpSpPr/>
            <p:nvPr/>
          </p:nvGrpSpPr>
          <p:grpSpPr>
            <a:xfrm>
              <a:off x="3971647" y="2284267"/>
              <a:ext cx="289236" cy="289236"/>
              <a:chOff x="3025653" y="2400529"/>
              <a:chExt cx="289236" cy="289236"/>
            </a:xfrm>
          </p:grpSpPr>
          <p:sp>
            <p:nvSpPr>
              <p:cNvPr id="193" name="Google Shape;193;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5"/>
            <p:cNvGrpSpPr/>
            <p:nvPr/>
          </p:nvGrpSpPr>
          <p:grpSpPr>
            <a:xfrm>
              <a:off x="3971647" y="2592017"/>
              <a:ext cx="289236" cy="289236"/>
              <a:chOff x="3025653" y="2400529"/>
              <a:chExt cx="289236" cy="289236"/>
            </a:xfrm>
          </p:grpSpPr>
          <p:sp>
            <p:nvSpPr>
              <p:cNvPr id="196" name="Google Shape;196;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5"/>
            <p:cNvGrpSpPr/>
            <p:nvPr/>
          </p:nvGrpSpPr>
          <p:grpSpPr>
            <a:xfrm>
              <a:off x="3950997" y="2936792"/>
              <a:ext cx="289236" cy="289236"/>
              <a:chOff x="3025653" y="2400529"/>
              <a:chExt cx="289236" cy="289236"/>
            </a:xfrm>
          </p:grpSpPr>
          <p:sp>
            <p:nvSpPr>
              <p:cNvPr id="199" name="Google Shape;199;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5"/>
            <p:cNvGrpSpPr/>
            <p:nvPr/>
          </p:nvGrpSpPr>
          <p:grpSpPr>
            <a:xfrm>
              <a:off x="3950997" y="3226017"/>
              <a:ext cx="289236" cy="289236"/>
              <a:chOff x="3025653" y="2400529"/>
              <a:chExt cx="289236" cy="289236"/>
            </a:xfrm>
          </p:grpSpPr>
          <p:sp>
            <p:nvSpPr>
              <p:cNvPr id="202" name="Google Shape;202;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15"/>
            <p:cNvGrpSpPr/>
            <p:nvPr/>
          </p:nvGrpSpPr>
          <p:grpSpPr>
            <a:xfrm>
              <a:off x="3950997" y="3515242"/>
              <a:ext cx="289236" cy="289236"/>
              <a:chOff x="3025653" y="2400529"/>
              <a:chExt cx="289236" cy="289236"/>
            </a:xfrm>
          </p:grpSpPr>
          <p:sp>
            <p:nvSpPr>
              <p:cNvPr id="205" name="Google Shape;205;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 name="Google Shape;207;p15"/>
          <p:cNvGrpSpPr/>
          <p:nvPr/>
        </p:nvGrpSpPr>
        <p:grpSpPr>
          <a:xfrm>
            <a:off x="7507377" y="2024101"/>
            <a:ext cx="1091050" cy="1040934"/>
            <a:chOff x="6496852" y="2051251"/>
            <a:chExt cx="1091050" cy="1040934"/>
          </a:xfrm>
        </p:grpSpPr>
        <p:sp>
          <p:nvSpPr>
            <p:cNvPr id="208" name="Google Shape;208;p15"/>
            <p:cNvSpPr/>
            <p:nvPr/>
          </p:nvSpPr>
          <p:spPr>
            <a:xfrm>
              <a:off x="6496852" y="2051251"/>
              <a:ext cx="1091050" cy="1040934"/>
            </a:xfrm>
            <a:custGeom>
              <a:rect b="b" l="l" r="r" t="t"/>
              <a:pathLst>
                <a:path extrusionOk="0" h="68584" w="71886">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6645324" y="2516812"/>
              <a:ext cx="794088" cy="5667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rot="5400000">
              <a:off x="6645324" y="2516812"/>
              <a:ext cx="794088" cy="5667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5"/>
            <p:cNvGrpSpPr/>
            <p:nvPr/>
          </p:nvGrpSpPr>
          <p:grpSpPr>
            <a:xfrm>
              <a:off x="6598959" y="2131251"/>
              <a:ext cx="415661" cy="400823"/>
              <a:chOff x="3025653" y="2400529"/>
              <a:chExt cx="289236" cy="289236"/>
            </a:xfrm>
          </p:grpSpPr>
          <p:sp>
            <p:nvSpPr>
              <p:cNvPr id="212" name="Google Shape;212;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5"/>
            <p:cNvGrpSpPr/>
            <p:nvPr/>
          </p:nvGrpSpPr>
          <p:grpSpPr>
            <a:xfrm>
              <a:off x="7055334" y="2131251"/>
              <a:ext cx="415661" cy="400823"/>
              <a:chOff x="3025653" y="2400529"/>
              <a:chExt cx="289236" cy="289236"/>
            </a:xfrm>
          </p:grpSpPr>
          <p:sp>
            <p:nvSpPr>
              <p:cNvPr id="215" name="Google Shape;215;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5"/>
            <p:cNvGrpSpPr/>
            <p:nvPr/>
          </p:nvGrpSpPr>
          <p:grpSpPr>
            <a:xfrm>
              <a:off x="6645309" y="2536226"/>
              <a:ext cx="415661" cy="400823"/>
              <a:chOff x="3025653" y="2400529"/>
              <a:chExt cx="289236" cy="289236"/>
            </a:xfrm>
          </p:grpSpPr>
          <p:sp>
            <p:nvSpPr>
              <p:cNvPr id="218" name="Google Shape;218;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5"/>
            <p:cNvGrpSpPr/>
            <p:nvPr/>
          </p:nvGrpSpPr>
          <p:grpSpPr>
            <a:xfrm>
              <a:off x="7055334" y="2536226"/>
              <a:ext cx="415661" cy="400823"/>
              <a:chOff x="3025653" y="2400529"/>
              <a:chExt cx="289236" cy="289236"/>
            </a:xfrm>
          </p:grpSpPr>
          <p:sp>
            <p:nvSpPr>
              <p:cNvPr id="221" name="Google Shape;221;p15"/>
              <p:cNvSpPr/>
              <p:nvPr/>
            </p:nvSpPr>
            <p:spPr>
              <a:xfrm flipH="1"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rot="2700000">
                <a:off x="3021101" y="2489797"/>
                <a:ext cx="298341" cy="110701"/>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 name="Google Shape;223;p15"/>
          <p:cNvSpPr txBox="1"/>
          <p:nvPr/>
        </p:nvSpPr>
        <p:spPr>
          <a:xfrm>
            <a:off x="3733863" y="751425"/>
            <a:ext cx="8919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X</a:t>
            </a:r>
            <a:endParaRPr sz="1800">
              <a:solidFill>
                <a:srgbClr val="FFFFFF"/>
              </a:solidFill>
              <a:latin typeface="Walter Turncoat"/>
              <a:ea typeface="Walter Turncoat"/>
              <a:cs typeface="Walter Turncoat"/>
              <a:sym typeface="Walter Turncoat"/>
            </a:endParaRPr>
          </a:p>
        </p:txBody>
      </p:sp>
      <p:sp>
        <p:nvSpPr>
          <p:cNvPr id="224" name="Google Shape;224;p15"/>
          <p:cNvSpPr txBox="1"/>
          <p:nvPr/>
        </p:nvSpPr>
        <p:spPr>
          <a:xfrm>
            <a:off x="6890175" y="995075"/>
            <a:ext cx="8919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Y1</a:t>
            </a:r>
            <a:endParaRPr sz="1800">
              <a:solidFill>
                <a:srgbClr val="FFFFFF"/>
              </a:solidFill>
              <a:latin typeface="Walter Turncoat"/>
              <a:ea typeface="Walter Turncoat"/>
              <a:cs typeface="Walter Turncoat"/>
              <a:sym typeface="Walter Turncoat"/>
            </a:endParaRPr>
          </a:p>
        </p:txBody>
      </p:sp>
      <p:sp>
        <p:nvSpPr>
          <p:cNvPr id="225" name="Google Shape;225;p15"/>
          <p:cNvSpPr/>
          <p:nvPr/>
        </p:nvSpPr>
        <p:spPr>
          <a:xfrm>
            <a:off x="5412288" y="2643325"/>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GBM3</a:t>
            </a:r>
            <a:endParaRPr>
              <a:solidFill>
                <a:srgbClr val="FFFFFF"/>
              </a:solidFill>
              <a:latin typeface="Sniglet"/>
              <a:ea typeface="Sniglet"/>
              <a:cs typeface="Sniglet"/>
              <a:sym typeface="Sniglet"/>
            </a:endParaRPr>
          </a:p>
        </p:txBody>
      </p:sp>
      <p:sp>
        <p:nvSpPr>
          <p:cNvPr id="226" name="Google Shape;226;p15"/>
          <p:cNvSpPr/>
          <p:nvPr/>
        </p:nvSpPr>
        <p:spPr>
          <a:xfrm>
            <a:off x="5412288" y="2151425"/>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GBM2</a:t>
            </a:r>
            <a:endParaRPr>
              <a:solidFill>
                <a:srgbClr val="FFFFFF"/>
              </a:solidFill>
              <a:latin typeface="Sniglet"/>
              <a:ea typeface="Sniglet"/>
              <a:cs typeface="Sniglet"/>
              <a:sym typeface="Sniglet"/>
            </a:endParaRPr>
          </a:p>
        </p:txBody>
      </p:sp>
      <p:sp>
        <p:nvSpPr>
          <p:cNvPr id="227" name="Google Shape;227;p15"/>
          <p:cNvSpPr/>
          <p:nvPr/>
        </p:nvSpPr>
        <p:spPr>
          <a:xfrm>
            <a:off x="5412288" y="3135238"/>
            <a:ext cx="1091100" cy="400800"/>
          </a:xfrm>
          <a:prstGeom prst="flowChartAlternateProcess">
            <a:avLst/>
          </a:prstGeom>
          <a:solidFill>
            <a:srgbClr val="FFFFFF">
              <a:alpha val="1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niglet"/>
                <a:ea typeface="Sniglet"/>
                <a:cs typeface="Sniglet"/>
                <a:sym typeface="Sniglet"/>
              </a:rPr>
              <a:t>GBM4</a:t>
            </a:r>
            <a:endParaRPr>
              <a:solidFill>
                <a:srgbClr val="FFFFFF"/>
              </a:solidFill>
              <a:latin typeface="Sniglet"/>
              <a:ea typeface="Sniglet"/>
              <a:cs typeface="Sniglet"/>
              <a:sym typeface="Sniglet"/>
            </a:endParaRPr>
          </a:p>
        </p:txBody>
      </p:sp>
      <p:grpSp>
        <p:nvGrpSpPr>
          <p:cNvPr id="228" name="Google Shape;228;p15"/>
          <p:cNvGrpSpPr/>
          <p:nvPr/>
        </p:nvGrpSpPr>
        <p:grpSpPr>
          <a:xfrm>
            <a:off x="4586885" y="2482995"/>
            <a:ext cx="727293" cy="177497"/>
            <a:chOff x="2266178" y="2764475"/>
            <a:chExt cx="1792245" cy="232966"/>
          </a:xfrm>
        </p:grpSpPr>
        <p:sp>
          <p:nvSpPr>
            <p:cNvPr id="229" name="Google Shape;229;p15"/>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5"/>
          <p:cNvGrpSpPr/>
          <p:nvPr/>
        </p:nvGrpSpPr>
        <p:grpSpPr>
          <a:xfrm>
            <a:off x="6641735" y="2263083"/>
            <a:ext cx="727293" cy="177497"/>
            <a:chOff x="2266178" y="2764475"/>
            <a:chExt cx="1792245" cy="232966"/>
          </a:xfrm>
        </p:grpSpPr>
        <p:sp>
          <p:nvSpPr>
            <p:cNvPr id="232" name="Google Shape;232;p15"/>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5"/>
          <p:cNvGrpSpPr/>
          <p:nvPr/>
        </p:nvGrpSpPr>
        <p:grpSpPr>
          <a:xfrm>
            <a:off x="6699923" y="2745083"/>
            <a:ext cx="727293" cy="177497"/>
            <a:chOff x="2266178" y="2764475"/>
            <a:chExt cx="1792245" cy="232966"/>
          </a:xfrm>
        </p:grpSpPr>
        <p:sp>
          <p:nvSpPr>
            <p:cNvPr id="235" name="Google Shape;235;p15"/>
            <p:cNvSpPr/>
            <p:nvPr/>
          </p:nvSpPr>
          <p:spPr>
            <a:xfrm>
              <a:off x="2266178" y="2855800"/>
              <a:ext cx="1683567"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3870041" y="2764475"/>
              <a:ext cx="188382"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5"/>
          <p:cNvGrpSpPr/>
          <p:nvPr/>
        </p:nvGrpSpPr>
        <p:grpSpPr>
          <a:xfrm flipH="1" rot="8866088">
            <a:off x="6837189" y="1371270"/>
            <a:ext cx="1382641" cy="977282"/>
            <a:chOff x="1113100" y="2199475"/>
            <a:chExt cx="801900" cy="709925"/>
          </a:xfrm>
        </p:grpSpPr>
        <p:sp>
          <p:nvSpPr>
            <p:cNvPr id="238" name="Google Shape;238;p15"/>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5"/>
          <p:cNvGrpSpPr/>
          <p:nvPr/>
        </p:nvGrpSpPr>
        <p:grpSpPr>
          <a:xfrm rot="1933912">
            <a:off x="6837189" y="2846995"/>
            <a:ext cx="1382641" cy="977282"/>
            <a:chOff x="1113100" y="2199475"/>
            <a:chExt cx="801900" cy="709925"/>
          </a:xfrm>
        </p:grpSpPr>
        <p:sp>
          <p:nvSpPr>
            <p:cNvPr id="241" name="Google Shape;241;p15"/>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5"/>
          <p:cNvSpPr txBox="1"/>
          <p:nvPr/>
        </p:nvSpPr>
        <p:spPr>
          <a:xfrm>
            <a:off x="6641775" y="1970550"/>
            <a:ext cx="7272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Y2</a:t>
            </a:r>
            <a:endParaRPr sz="1800">
              <a:solidFill>
                <a:srgbClr val="FFFFFF"/>
              </a:solidFill>
              <a:latin typeface="Walter Turncoat"/>
              <a:ea typeface="Walter Turncoat"/>
              <a:cs typeface="Walter Turncoat"/>
              <a:sym typeface="Walter Turncoat"/>
            </a:endParaRPr>
          </a:p>
        </p:txBody>
      </p:sp>
      <p:sp>
        <p:nvSpPr>
          <p:cNvPr id="244" name="Google Shape;244;p15"/>
          <p:cNvSpPr txBox="1"/>
          <p:nvPr/>
        </p:nvSpPr>
        <p:spPr>
          <a:xfrm>
            <a:off x="6641775" y="2456400"/>
            <a:ext cx="7272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Y3</a:t>
            </a:r>
            <a:endParaRPr sz="1800">
              <a:solidFill>
                <a:srgbClr val="FFFFFF"/>
              </a:solidFill>
              <a:latin typeface="Walter Turncoat"/>
              <a:ea typeface="Walter Turncoat"/>
              <a:cs typeface="Walter Turncoat"/>
              <a:sym typeface="Walter Turncoat"/>
            </a:endParaRPr>
          </a:p>
        </p:txBody>
      </p:sp>
      <p:sp>
        <p:nvSpPr>
          <p:cNvPr id="245" name="Google Shape;245;p15"/>
          <p:cNvSpPr txBox="1"/>
          <p:nvPr/>
        </p:nvSpPr>
        <p:spPr>
          <a:xfrm>
            <a:off x="7106125" y="3669975"/>
            <a:ext cx="7272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Y4</a:t>
            </a:r>
            <a:endParaRPr sz="1800">
              <a:solidFill>
                <a:srgbClr val="FFFFFF"/>
              </a:solidFill>
              <a:latin typeface="Walter Turncoat"/>
              <a:ea typeface="Walter Turncoat"/>
              <a:cs typeface="Walter Turncoat"/>
              <a:sym typeface="Walter Turncoat"/>
            </a:endParaRPr>
          </a:p>
        </p:txBody>
      </p:sp>
      <p:sp>
        <p:nvSpPr>
          <p:cNvPr id="246" name="Google Shape;246;p15"/>
          <p:cNvSpPr/>
          <p:nvPr/>
        </p:nvSpPr>
        <p:spPr>
          <a:xfrm>
            <a:off x="6656650" y="741302"/>
            <a:ext cx="1572939" cy="17749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txBox="1"/>
          <p:nvPr>
            <p:ph type="title"/>
          </p:nvPr>
        </p:nvSpPr>
        <p:spPr>
          <a:xfrm>
            <a:off x="6334500" y="167425"/>
            <a:ext cx="29658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FEATURE</a:t>
            </a:r>
            <a:endParaRPr/>
          </a:p>
        </p:txBody>
      </p:sp>
      <p:grpSp>
        <p:nvGrpSpPr>
          <p:cNvPr id="248" name="Google Shape;248;p15"/>
          <p:cNvGrpSpPr/>
          <p:nvPr/>
        </p:nvGrpSpPr>
        <p:grpSpPr>
          <a:xfrm flipH="1" rot="9445174">
            <a:off x="2026539" y="1838992"/>
            <a:ext cx="824705" cy="590809"/>
            <a:chOff x="1113100" y="2199475"/>
            <a:chExt cx="801900" cy="709925"/>
          </a:xfrm>
        </p:grpSpPr>
        <p:sp>
          <p:nvSpPr>
            <p:cNvPr id="249" name="Google Shape;249;p15"/>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5"/>
          <p:cNvGrpSpPr/>
          <p:nvPr/>
        </p:nvGrpSpPr>
        <p:grpSpPr>
          <a:xfrm rot="2613956">
            <a:off x="2968422" y="2688799"/>
            <a:ext cx="824718" cy="590759"/>
            <a:chOff x="1113100" y="2199475"/>
            <a:chExt cx="801900" cy="709925"/>
          </a:xfrm>
        </p:grpSpPr>
        <p:sp>
          <p:nvSpPr>
            <p:cNvPr id="252" name="Google Shape;252;p15"/>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5"/>
          <p:cNvSpPr txBox="1"/>
          <p:nvPr/>
        </p:nvSpPr>
        <p:spPr>
          <a:xfrm>
            <a:off x="5511888" y="1167625"/>
            <a:ext cx="8919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Walter Turncoat"/>
                <a:ea typeface="Walter Turncoat"/>
                <a:cs typeface="Walter Turncoat"/>
                <a:sym typeface="Walter Turncoat"/>
              </a:rPr>
              <a:t>g(x)</a:t>
            </a:r>
            <a:endParaRPr sz="1800">
              <a:solidFill>
                <a:srgbClr val="FFFFFF"/>
              </a:solidFill>
              <a:latin typeface="Walter Turncoat"/>
              <a:ea typeface="Walter Turncoat"/>
              <a:cs typeface="Walter Turncoat"/>
              <a:sym typeface="Walter Turnco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16"/>
          <p:cNvSpPr txBox="1"/>
          <p:nvPr>
            <p:ph type="title"/>
          </p:nvPr>
        </p:nvSpPr>
        <p:spPr>
          <a:xfrm>
            <a:off x="0" y="244550"/>
            <a:ext cx="91440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lt1"/>
                </a:solidFill>
              </a:rPr>
              <a:t>Baseline (GBM)</a:t>
            </a:r>
            <a:endParaRPr/>
          </a:p>
        </p:txBody>
      </p:sp>
      <p:pic>
        <p:nvPicPr>
          <p:cNvPr id="260" name="Google Shape;260;p16"/>
          <p:cNvPicPr preferRelativeResize="0"/>
          <p:nvPr/>
        </p:nvPicPr>
        <p:blipFill>
          <a:blip r:embed="rId3">
            <a:alphaModFix/>
          </a:blip>
          <a:stretch>
            <a:fillRect/>
          </a:stretch>
        </p:blipFill>
        <p:spPr>
          <a:xfrm>
            <a:off x="5038700" y="1479425"/>
            <a:ext cx="4000425" cy="2795575"/>
          </a:xfrm>
          <a:prstGeom prst="rect">
            <a:avLst/>
          </a:prstGeom>
          <a:noFill/>
          <a:ln>
            <a:noFill/>
          </a:ln>
        </p:spPr>
      </p:pic>
      <p:graphicFrame>
        <p:nvGraphicFramePr>
          <p:cNvPr id="261" name="Google Shape;261;p16"/>
          <p:cNvGraphicFramePr/>
          <p:nvPr/>
        </p:nvGraphicFramePr>
        <p:xfrm>
          <a:off x="184325" y="1479419"/>
          <a:ext cx="3000000" cy="3000000"/>
        </p:xfrm>
        <a:graphic>
          <a:graphicData uri="http://schemas.openxmlformats.org/drawingml/2006/table">
            <a:tbl>
              <a:tblPr>
                <a:noFill/>
                <a:tableStyleId>{0FD6A159-B310-4656-9E1F-48494A364BDB}</a:tableStyleId>
              </a:tblPr>
              <a:tblGrid>
                <a:gridCol w="1196625"/>
                <a:gridCol w="1185500"/>
                <a:gridCol w="1185500"/>
                <a:gridCol w="1185500"/>
              </a:tblGrid>
              <a:tr h="770675">
                <a:tc>
                  <a:txBody>
                    <a:bodyPr>
                      <a:noAutofit/>
                    </a:bodyPr>
                    <a:lstStyle/>
                    <a:p>
                      <a:pPr indent="0" lvl="0" marL="0" rtl="0" algn="ctr">
                        <a:spcBef>
                          <a:spcPts val="0"/>
                        </a:spcBef>
                        <a:spcAft>
                          <a:spcPts val="0"/>
                        </a:spcAft>
                        <a:buClr>
                          <a:schemeClr val="dk1"/>
                        </a:buClr>
                        <a:buSzPts val="1100"/>
                        <a:buFont typeface="Arial"/>
                        <a:buNone/>
                      </a:pPr>
                      <a:r>
                        <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3">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Ntrees = 200</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hMerge="1"/>
                <a:tc hMerge="1"/>
              </a:tr>
              <a:tr h="669350">
                <a:tc>
                  <a:txBody>
                    <a:bodyPr>
                      <a:noAutofit/>
                    </a:bodyPr>
                    <a:lstStyle/>
                    <a:p>
                      <a:pPr indent="0" lvl="0" marL="0" rtl="0" algn="r">
                        <a:spcBef>
                          <a:spcPts val="0"/>
                        </a:spcBef>
                        <a:spcAft>
                          <a:spcPts val="0"/>
                        </a:spcAft>
                        <a:buNone/>
                      </a:pPr>
                      <a:r>
                        <a:rPr lang="en" sz="1800">
                          <a:solidFill>
                            <a:srgbClr val="FFFFFF"/>
                          </a:solidFill>
                          <a:latin typeface="Sniglet"/>
                          <a:ea typeface="Sniglet"/>
                          <a:cs typeface="Sniglet"/>
                          <a:sym typeface="Sniglet"/>
                        </a:rPr>
                        <a:t>Depth</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1</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2</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1C232"/>
                          </a:solidFill>
                          <a:latin typeface="Sniglet"/>
                          <a:ea typeface="Sniglet"/>
                          <a:cs typeface="Sniglet"/>
                          <a:sym typeface="Sniglet"/>
                        </a:rPr>
                        <a:t>3</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8620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MSE</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700">
                          <a:solidFill>
                            <a:srgbClr val="FFFFFF"/>
                          </a:solidFill>
                          <a:latin typeface="Sniglet"/>
                          <a:ea typeface="Sniglet"/>
                          <a:cs typeface="Sniglet"/>
                          <a:sym typeface="Sniglet"/>
                        </a:rPr>
                        <a:t>0.00372</a:t>
                      </a:r>
                      <a:endParaRPr sz="17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700">
                          <a:solidFill>
                            <a:srgbClr val="FFFFFF"/>
                          </a:solidFill>
                          <a:latin typeface="Sniglet"/>
                          <a:ea typeface="Sniglet"/>
                          <a:cs typeface="Sniglet"/>
                          <a:sym typeface="Sniglet"/>
                        </a:rPr>
                        <a:t>0.00362</a:t>
                      </a:r>
                      <a:endParaRPr sz="17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700">
                          <a:solidFill>
                            <a:srgbClr val="F1C232"/>
                          </a:solidFill>
                          <a:latin typeface="Sniglet"/>
                          <a:ea typeface="Sniglet"/>
                          <a:cs typeface="Sniglet"/>
                          <a:sym typeface="Sniglet"/>
                        </a:rPr>
                        <a:t>0.00354</a:t>
                      </a:r>
                      <a:endParaRPr sz="17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6935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PSNR</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700">
                          <a:solidFill>
                            <a:srgbClr val="FFFFFF"/>
                          </a:solidFill>
                          <a:latin typeface="Sniglet"/>
                          <a:ea typeface="Sniglet"/>
                          <a:cs typeface="Sniglet"/>
                          <a:sym typeface="Sniglet"/>
                        </a:rPr>
                        <a:t>24.291</a:t>
                      </a:r>
                      <a:endParaRPr sz="17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700">
                          <a:solidFill>
                            <a:srgbClr val="FFFFFF"/>
                          </a:solidFill>
                          <a:latin typeface="Sniglet"/>
                          <a:ea typeface="Sniglet"/>
                          <a:cs typeface="Sniglet"/>
                          <a:sym typeface="Sniglet"/>
                        </a:rPr>
                        <a:t>24.414</a:t>
                      </a:r>
                      <a:endParaRPr sz="17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700">
                          <a:solidFill>
                            <a:srgbClr val="F1C232"/>
                          </a:solidFill>
                          <a:latin typeface="Sniglet"/>
                          <a:ea typeface="Sniglet"/>
                          <a:cs typeface="Sniglet"/>
                          <a:sym typeface="Sniglet"/>
                        </a:rPr>
                        <a:t>24.505</a:t>
                      </a:r>
                      <a:endParaRPr sz="17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r>
            </a:tbl>
          </a:graphicData>
        </a:graphic>
      </p:graphicFrame>
      <p:sp>
        <p:nvSpPr>
          <p:cNvPr id="262" name="Google Shape;262;p16"/>
          <p:cNvSpPr/>
          <p:nvPr/>
        </p:nvSpPr>
        <p:spPr>
          <a:xfrm>
            <a:off x="6656650" y="741302"/>
            <a:ext cx="1572939" cy="17749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txBox="1"/>
          <p:nvPr>
            <p:ph type="title"/>
          </p:nvPr>
        </p:nvSpPr>
        <p:spPr>
          <a:xfrm>
            <a:off x="5584375" y="167425"/>
            <a:ext cx="37161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MODEL SELECTION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graphicFrame>
        <p:nvGraphicFramePr>
          <p:cNvPr id="268" name="Google Shape;268;p17"/>
          <p:cNvGraphicFramePr/>
          <p:nvPr/>
        </p:nvGraphicFramePr>
        <p:xfrm>
          <a:off x="184325" y="1526331"/>
          <a:ext cx="3000000" cy="3000000"/>
        </p:xfrm>
        <a:graphic>
          <a:graphicData uri="http://schemas.openxmlformats.org/drawingml/2006/table">
            <a:tbl>
              <a:tblPr>
                <a:noFill/>
                <a:tableStyleId>{0FD6A159-B310-4656-9E1F-48494A364BDB}</a:tableStyleId>
              </a:tblPr>
              <a:tblGrid>
                <a:gridCol w="955125"/>
                <a:gridCol w="955125"/>
                <a:gridCol w="955125"/>
                <a:gridCol w="955125"/>
                <a:gridCol w="919700"/>
              </a:tblGrid>
              <a:tr h="757925">
                <a:tc>
                  <a:txBody>
                    <a:bodyPr>
                      <a:noAutofit/>
                    </a:bodyPr>
                    <a:lstStyle/>
                    <a:p>
                      <a:pPr indent="0" lvl="0" marL="0" rtl="0" algn="ctr">
                        <a:spcBef>
                          <a:spcPts val="0"/>
                        </a:spcBef>
                        <a:spcAft>
                          <a:spcPts val="0"/>
                        </a:spcAft>
                        <a:buClr>
                          <a:schemeClr val="dk1"/>
                        </a:buClr>
                        <a:buSzPts val="1100"/>
                        <a:buFont typeface="Arial"/>
                        <a:buNone/>
                      </a:pPr>
                      <a:r>
                        <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4">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Nrounds = 2</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hMerge="1"/>
                <a:tc hMerge="1"/>
                <a:tc hMerge="1"/>
              </a:tr>
              <a:tr h="658300">
                <a:tc>
                  <a:txBody>
                    <a:bodyPr>
                      <a:noAutofit/>
                    </a:bodyPr>
                    <a:lstStyle/>
                    <a:p>
                      <a:pPr indent="0" lvl="0" marL="0" rtl="0" algn="r">
                        <a:spcBef>
                          <a:spcPts val="0"/>
                        </a:spcBef>
                        <a:spcAft>
                          <a:spcPts val="0"/>
                        </a:spcAft>
                        <a:buNone/>
                      </a:pPr>
                      <a:r>
                        <a:rPr lang="en" sz="1800">
                          <a:solidFill>
                            <a:srgbClr val="FFFFFF"/>
                          </a:solidFill>
                          <a:latin typeface="Sniglet"/>
                          <a:ea typeface="Sniglet"/>
                          <a:cs typeface="Sniglet"/>
                          <a:sym typeface="Sniglet"/>
                        </a:rPr>
                        <a:t>Depth</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6</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7</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1C232"/>
                          </a:solidFill>
                          <a:latin typeface="Sniglet"/>
                          <a:ea typeface="Sniglet"/>
                          <a:cs typeface="Sniglet"/>
                          <a:sym typeface="Sniglet"/>
                        </a:rPr>
                        <a:t>8</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9</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7485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MSE</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0.01838</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0.01835</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1C232"/>
                          </a:solidFill>
                          <a:latin typeface="Sniglet"/>
                          <a:ea typeface="Sniglet"/>
                          <a:cs typeface="Sniglet"/>
                          <a:sym typeface="Sniglet"/>
                        </a:rPr>
                        <a:t>0.01834</a:t>
                      </a:r>
                      <a:endParaRPr sz="16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0.0</a:t>
                      </a:r>
                      <a:r>
                        <a:rPr lang="en" sz="1600">
                          <a:solidFill>
                            <a:srgbClr val="FFFFFF"/>
                          </a:solidFill>
                          <a:latin typeface="Sniglet"/>
                          <a:ea typeface="Sniglet"/>
                          <a:cs typeface="Sniglet"/>
                          <a:sym typeface="Sniglet"/>
                        </a:rPr>
                        <a:t>1834</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5830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PSNR</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17.357</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17.363</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1C232"/>
                          </a:solidFill>
                          <a:latin typeface="Sniglet"/>
                          <a:ea typeface="Sniglet"/>
                          <a:cs typeface="Sniglet"/>
                          <a:sym typeface="Sniglet"/>
                        </a:rPr>
                        <a:t>17.365</a:t>
                      </a:r>
                      <a:endParaRPr sz="16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17.365</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r>
            </a:tbl>
          </a:graphicData>
        </a:graphic>
      </p:graphicFrame>
      <p:sp>
        <p:nvSpPr>
          <p:cNvPr id="269" name="Google Shape;269;p17"/>
          <p:cNvSpPr txBox="1"/>
          <p:nvPr>
            <p:ph type="title"/>
          </p:nvPr>
        </p:nvSpPr>
        <p:spPr>
          <a:xfrm>
            <a:off x="0" y="244550"/>
            <a:ext cx="91440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   </a:t>
            </a:r>
            <a:r>
              <a:rPr lang="en">
                <a:solidFill>
                  <a:schemeClr val="lt1"/>
                </a:solidFill>
              </a:rPr>
              <a:t>Advanced Model (XgBoost) </a:t>
            </a:r>
            <a:endParaRPr/>
          </a:p>
        </p:txBody>
      </p:sp>
      <p:pic>
        <p:nvPicPr>
          <p:cNvPr id="270" name="Google Shape;270;p17"/>
          <p:cNvPicPr preferRelativeResize="0"/>
          <p:nvPr/>
        </p:nvPicPr>
        <p:blipFill>
          <a:blip r:embed="rId3">
            <a:alphaModFix/>
          </a:blip>
          <a:stretch>
            <a:fillRect/>
          </a:stretch>
        </p:blipFill>
        <p:spPr>
          <a:xfrm>
            <a:off x="4982300" y="1526325"/>
            <a:ext cx="4017149" cy="2803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18"/>
          <p:cNvPicPr preferRelativeResize="0"/>
          <p:nvPr/>
        </p:nvPicPr>
        <p:blipFill>
          <a:blip r:embed="rId3">
            <a:alphaModFix/>
          </a:blip>
          <a:stretch>
            <a:fillRect/>
          </a:stretch>
        </p:blipFill>
        <p:spPr>
          <a:xfrm>
            <a:off x="5053400" y="1473750"/>
            <a:ext cx="4007250" cy="2747676"/>
          </a:xfrm>
          <a:prstGeom prst="rect">
            <a:avLst/>
          </a:prstGeom>
          <a:noFill/>
          <a:ln>
            <a:noFill/>
          </a:ln>
        </p:spPr>
      </p:pic>
      <p:sp>
        <p:nvSpPr>
          <p:cNvPr id="276" name="Google Shape;276;p18"/>
          <p:cNvSpPr txBox="1"/>
          <p:nvPr>
            <p:ph type="title"/>
          </p:nvPr>
        </p:nvSpPr>
        <p:spPr>
          <a:xfrm>
            <a:off x="0" y="244550"/>
            <a:ext cx="91440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lt1"/>
                </a:solidFill>
              </a:rPr>
              <a:t>Advanced Model (XgBoost)</a:t>
            </a:r>
            <a:endParaRPr/>
          </a:p>
        </p:txBody>
      </p:sp>
      <p:graphicFrame>
        <p:nvGraphicFramePr>
          <p:cNvPr id="277" name="Google Shape;277;p18"/>
          <p:cNvGraphicFramePr/>
          <p:nvPr/>
        </p:nvGraphicFramePr>
        <p:xfrm>
          <a:off x="225400" y="1473744"/>
          <a:ext cx="3000000" cy="3000000"/>
        </p:xfrm>
        <a:graphic>
          <a:graphicData uri="http://schemas.openxmlformats.org/drawingml/2006/table">
            <a:tbl>
              <a:tblPr>
                <a:noFill/>
                <a:tableStyleId>{0FD6A159-B310-4656-9E1F-48494A364BDB}</a:tableStyleId>
              </a:tblPr>
              <a:tblGrid>
                <a:gridCol w="939850"/>
                <a:gridCol w="961475"/>
                <a:gridCol w="961475"/>
                <a:gridCol w="961475"/>
                <a:gridCol w="961475"/>
              </a:tblGrid>
              <a:tr h="834875">
                <a:tc>
                  <a:txBody>
                    <a:bodyPr>
                      <a:noAutofit/>
                    </a:bodyPr>
                    <a:lstStyle/>
                    <a:p>
                      <a:pPr indent="0" lvl="0" marL="0" rtl="0" algn="ctr">
                        <a:spcBef>
                          <a:spcPts val="0"/>
                        </a:spcBef>
                        <a:spcAft>
                          <a:spcPts val="0"/>
                        </a:spcAft>
                        <a:buClr>
                          <a:schemeClr val="dk1"/>
                        </a:buClr>
                        <a:buSzPts val="1100"/>
                        <a:buFont typeface="Arial"/>
                        <a:buNone/>
                      </a:pPr>
                      <a:r>
                        <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4">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Nrounds = 5</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hMerge="1"/>
                <a:tc hMerge="1"/>
                <a:tc hMerge="1"/>
              </a:tr>
              <a:tr h="632300">
                <a:tc>
                  <a:txBody>
                    <a:bodyPr>
                      <a:noAutofit/>
                    </a:bodyPr>
                    <a:lstStyle/>
                    <a:p>
                      <a:pPr indent="0" lvl="0" marL="0" rtl="0" algn="r">
                        <a:spcBef>
                          <a:spcPts val="0"/>
                        </a:spcBef>
                        <a:spcAft>
                          <a:spcPts val="0"/>
                        </a:spcAft>
                        <a:buNone/>
                      </a:pPr>
                      <a:r>
                        <a:rPr lang="en" sz="1800">
                          <a:solidFill>
                            <a:srgbClr val="FFFFFF"/>
                          </a:solidFill>
                          <a:latin typeface="Sniglet"/>
                          <a:ea typeface="Sniglet"/>
                          <a:cs typeface="Sniglet"/>
                          <a:sym typeface="Sniglet"/>
                        </a:rPr>
                        <a:t>Depth</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6</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7</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1C232"/>
                          </a:solidFill>
                          <a:latin typeface="Sniglet"/>
                          <a:ea typeface="Sniglet"/>
                          <a:cs typeface="Sniglet"/>
                          <a:sym typeface="Sniglet"/>
                        </a:rPr>
                        <a:t>8</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9</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4820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MSE</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Sniglet"/>
                          <a:ea typeface="Sniglet"/>
                          <a:cs typeface="Sniglet"/>
                          <a:sym typeface="Sniglet"/>
                        </a:rPr>
                        <a:t>0.00285</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l">
                        <a:spcBef>
                          <a:spcPts val="0"/>
                        </a:spcBef>
                        <a:spcAft>
                          <a:spcPts val="0"/>
                        </a:spcAft>
                        <a:buClr>
                          <a:srgbClr val="000000"/>
                        </a:buClr>
                        <a:buSzPts val="1100"/>
                        <a:buFont typeface="Arial"/>
                        <a:buNone/>
                      </a:pPr>
                      <a:r>
                        <a:rPr lang="en" sz="1600">
                          <a:solidFill>
                            <a:schemeClr val="lt1"/>
                          </a:solidFill>
                          <a:latin typeface="Sniglet"/>
                          <a:ea typeface="Sniglet"/>
                          <a:cs typeface="Sniglet"/>
                          <a:sym typeface="Sniglet"/>
                        </a:rPr>
                        <a:t>0.00283</a:t>
                      </a:r>
                      <a:endParaRPr sz="1600">
                        <a:solidFill>
                          <a:schemeClr val="lt1"/>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600">
                          <a:solidFill>
                            <a:srgbClr val="F1C232"/>
                          </a:solidFill>
                          <a:latin typeface="Sniglet"/>
                          <a:ea typeface="Sniglet"/>
                          <a:cs typeface="Sniglet"/>
                          <a:sym typeface="Sniglet"/>
                        </a:rPr>
                        <a:t>0.00283</a:t>
                      </a:r>
                      <a:endParaRPr sz="16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marR="0" rtl="0" algn="ctr">
                        <a:lnSpc>
                          <a:spcPct val="100000"/>
                        </a:lnSpc>
                        <a:spcBef>
                          <a:spcPts val="0"/>
                        </a:spcBef>
                        <a:spcAft>
                          <a:spcPts val="0"/>
                        </a:spcAft>
                        <a:buNone/>
                      </a:pPr>
                      <a:r>
                        <a:rPr lang="en" sz="1600">
                          <a:solidFill>
                            <a:srgbClr val="FFFFFF"/>
                          </a:solidFill>
                          <a:latin typeface="Sniglet"/>
                          <a:ea typeface="Sniglet"/>
                          <a:cs typeface="Sniglet"/>
                          <a:sym typeface="Sniglet"/>
                        </a:rPr>
                        <a:t>0.00283</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3230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PSNR</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25.456</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25.478</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1C232"/>
                          </a:solidFill>
                          <a:latin typeface="Sniglet"/>
                          <a:ea typeface="Sniglet"/>
                          <a:cs typeface="Sniglet"/>
                          <a:sym typeface="Sniglet"/>
                        </a:rPr>
                        <a:t>25.489</a:t>
                      </a:r>
                      <a:endParaRPr sz="16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25.477</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19"/>
          <p:cNvPicPr preferRelativeResize="0"/>
          <p:nvPr/>
        </p:nvPicPr>
        <p:blipFill>
          <a:blip r:embed="rId3">
            <a:alphaModFix/>
          </a:blip>
          <a:stretch>
            <a:fillRect/>
          </a:stretch>
        </p:blipFill>
        <p:spPr>
          <a:xfrm>
            <a:off x="5023025" y="1473750"/>
            <a:ext cx="4079899" cy="2747676"/>
          </a:xfrm>
          <a:prstGeom prst="rect">
            <a:avLst/>
          </a:prstGeom>
          <a:noFill/>
          <a:ln>
            <a:noFill/>
          </a:ln>
        </p:spPr>
      </p:pic>
      <p:sp>
        <p:nvSpPr>
          <p:cNvPr id="283" name="Google Shape;283;p19"/>
          <p:cNvSpPr txBox="1"/>
          <p:nvPr>
            <p:ph type="title"/>
          </p:nvPr>
        </p:nvSpPr>
        <p:spPr>
          <a:xfrm>
            <a:off x="0" y="244550"/>
            <a:ext cx="91440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lt1"/>
                </a:solidFill>
              </a:rPr>
              <a:t>Advanced Model (XgBoost)</a:t>
            </a:r>
            <a:endParaRPr/>
          </a:p>
        </p:txBody>
      </p:sp>
      <p:graphicFrame>
        <p:nvGraphicFramePr>
          <p:cNvPr id="284" name="Google Shape;284;p19"/>
          <p:cNvGraphicFramePr/>
          <p:nvPr/>
        </p:nvGraphicFramePr>
        <p:xfrm>
          <a:off x="184325" y="1473744"/>
          <a:ext cx="3000000" cy="3000000"/>
        </p:xfrm>
        <a:graphic>
          <a:graphicData uri="http://schemas.openxmlformats.org/drawingml/2006/table">
            <a:tbl>
              <a:tblPr>
                <a:noFill/>
                <a:tableStyleId>{0FD6A159-B310-4656-9E1F-48494A364BDB}</a:tableStyleId>
              </a:tblPr>
              <a:tblGrid>
                <a:gridCol w="896425"/>
                <a:gridCol w="970975"/>
                <a:gridCol w="970975"/>
                <a:gridCol w="970975"/>
                <a:gridCol w="970975"/>
              </a:tblGrid>
              <a:tr h="834875">
                <a:tc>
                  <a:txBody>
                    <a:bodyPr>
                      <a:noAutofit/>
                    </a:bodyPr>
                    <a:lstStyle/>
                    <a:p>
                      <a:pPr indent="0" lvl="0" marL="0" rtl="0" algn="ctr">
                        <a:spcBef>
                          <a:spcPts val="0"/>
                        </a:spcBef>
                        <a:spcAft>
                          <a:spcPts val="0"/>
                        </a:spcAft>
                        <a:buClr>
                          <a:schemeClr val="dk1"/>
                        </a:buClr>
                        <a:buSzPts val="1100"/>
                        <a:buFont typeface="Arial"/>
                        <a:buNone/>
                      </a:pPr>
                      <a:r>
                        <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4">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Nrounds = 10</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hMerge="1"/>
                <a:tc hMerge="1"/>
                <a:tc hMerge="1"/>
              </a:tr>
              <a:tr h="632300">
                <a:tc>
                  <a:txBody>
                    <a:bodyPr>
                      <a:noAutofit/>
                    </a:bodyPr>
                    <a:lstStyle/>
                    <a:p>
                      <a:pPr indent="0" lvl="0" marL="0" rtl="0" algn="r">
                        <a:spcBef>
                          <a:spcPts val="0"/>
                        </a:spcBef>
                        <a:spcAft>
                          <a:spcPts val="0"/>
                        </a:spcAft>
                        <a:buNone/>
                      </a:pPr>
                      <a:r>
                        <a:rPr lang="en" sz="1800">
                          <a:solidFill>
                            <a:srgbClr val="FFFFFF"/>
                          </a:solidFill>
                          <a:latin typeface="Sniglet"/>
                          <a:ea typeface="Sniglet"/>
                          <a:cs typeface="Sniglet"/>
                          <a:sym typeface="Sniglet"/>
                        </a:rPr>
                        <a:t>Depth</a:t>
                      </a:r>
                      <a:endParaRPr sz="1800">
                        <a:solidFill>
                          <a:srgbClr val="FFFFFF"/>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6</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1C232"/>
                          </a:solidFill>
                          <a:latin typeface="Sniglet"/>
                          <a:ea typeface="Sniglet"/>
                          <a:cs typeface="Sniglet"/>
                          <a:sym typeface="Sniglet"/>
                        </a:rPr>
                        <a:t>7</a:t>
                      </a:r>
                      <a:endParaRPr sz="18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8</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800">
                          <a:solidFill>
                            <a:srgbClr val="FFFFFF"/>
                          </a:solidFill>
                          <a:latin typeface="Sniglet"/>
                          <a:ea typeface="Sniglet"/>
                          <a:cs typeface="Sniglet"/>
                          <a:sym typeface="Sniglet"/>
                        </a:rPr>
                        <a:t>9</a:t>
                      </a:r>
                      <a:endParaRPr sz="18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4820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MSE</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0.00258</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1C232"/>
                          </a:solidFill>
                          <a:latin typeface="Sniglet"/>
                          <a:ea typeface="Sniglet"/>
                          <a:cs typeface="Sniglet"/>
                          <a:sym typeface="Sniglet"/>
                        </a:rPr>
                        <a:t>0.00257</a:t>
                      </a:r>
                      <a:endParaRPr sz="16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0.00258</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0.00259</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11150"/>
                      </a:srgbClr>
                    </a:solidFill>
                  </a:tcPr>
                </a:tc>
              </a:tr>
              <a:tr h="632300">
                <a:tc>
                  <a:txBody>
                    <a:bodyPr>
                      <a:noAutofit/>
                    </a:bodyPr>
                    <a:lstStyle/>
                    <a:p>
                      <a:pPr indent="0" lvl="0" marL="0" rtl="0" algn="r">
                        <a:spcBef>
                          <a:spcPts val="0"/>
                        </a:spcBef>
                        <a:spcAft>
                          <a:spcPts val="0"/>
                        </a:spcAft>
                        <a:buNone/>
                      </a:pPr>
                      <a:r>
                        <a:rPr lang="en" sz="1800">
                          <a:solidFill>
                            <a:schemeClr val="lt1"/>
                          </a:solidFill>
                          <a:latin typeface="Sniglet"/>
                          <a:ea typeface="Sniglet"/>
                          <a:cs typeface="Sniglet"/>
                          <a:sym typeface="Sniglet"/>
                        </a:rPr>
                        <a:t>PSNR</a:t>
                      </a:r>
                      <a:endParaRPr sz="1800">
                        <a:solidFill>
                          <a:schemeClr val="lt1"/>
                        </a:solidFill>
                        <a:latin typeface="Sniglet"/>
                        <a:ea typeface="Sniglet"/>
                        <a:cs typeface="Sniglet"/>
                        <a:sym typeface="Sniglet"/>
                      </a:endParaRPr>
                    </a:p>
                  </a:txBody>
                  <a:tcPr marT="68575" marB="68575" marR="91425" marL="91425" anchor="ctr">
                    <a:lnL cap="flat" cmpd="sng" w="762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25.881</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1C232"/>
                          </a:solidFill>
                          <a:latin typeface="Sniglet"/>
                          <a:ea typeface="Sniglet"/>
                          <a:cs typeface="Sniglet"/>
                          <a:sym typeface="Sniglet"/>
                        </a:rPr>
                        <a:t>25.893</a:t>
                      </a:r>
                      <a:endParaRPr sz="1600">
                        <a:solidFill>
                          <a:srgbClr val="F1C232"/>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25.886</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c>
                  <a:txBody>
                    <a:bodyPr>
                      <a:noAutofit/>
                    </a:bodyPr>
                    <a:lstStyle/>
                    <a:p>
                      <a:pPr indent="0" lvl="0" marL="0" rtl="0" algn="ctr">
                        <a:spcBef>
                          <a:spcPts val="0"/>
                        </a:spcBef>
                        <a:spcAft>
                          <a:spcPts val="0"/>
                        </a:spcAft>
                        <a:buNone/>
                      </a:pPr>
                      <a:r>
                        <a:rPr lang="en" sz="1600">
                          <a:solidFill>
                            <a:srgbClr val="FFFFFF"/>
                          </a:solidFill>
                          <a:latin typeface="Sniglet"/>
                          <a:ea typeface="Sniglet"/>
                          <a:cs typeface="Sniglet"/>
                          <a:sym typeface="Sniglet"/>
                        </a:rPr>
                        <a:t>25.860</a:t>
                      </a:r>
                      <a:endParaRPr sz="1600">
                        <a:solidFill>
                          <a:srgbClr val="FFFFFF"/>
                        </a:solidFill>
                        <a:latin typeface="Sniglet"/>
                        <a:ea typeface="Sniglet"/>
                        <a:cs typeface="Sniglet"/>
                        <a:sym typeface="Sniglet"/>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FFFF">
                        <a:alpha val="11150"/>
                      </a:srgbClr>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Ursu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